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31"/>
  </p:notesMasterIdLst>
  <p:sldIdLst>
    <p:sldId id="256" r:id="rId5"/>
    <p:sldId id="258" r:id="rId6"/>
    <p:sldId id="261" r:id="rId7"/>
    <p:sldId id="259" r:id="rId8"/>
    <p:sldId id="297" r:id="rId9"/>
    <p:sldId id="292" r:id="rId10"/>
    <p:sldId id="307" r:id="rId11"/>
    <p:sldId id="309" r:id="rId12"/>
    <p:sldId id="310" r:id="rId13"/>
    <p:sldId id="311" r:id="rId14"/>
    <p:sldId id="293" r:id="rId15"/>
    <p:sldId id="300" r:id="rId16"/>
    <p:sldId id="298" r:id="rId17"/>
    <p:sldId id="299" r:id="rId18"/>
    <p:sldId id="301" r:id="rId19"/>
    <p:sldId id="302" r:id="rId20"/>
    <p:sldId id="306" r:id="rId21"/>
    <p:sldId id="294" r:id="rId22"/>
    <p:sldId id="260" r:id="rId23"/>
    <p:sldId id="312" r:id="rId24"/>
    <p:sldId id="313" r:id="rId25"/>
    <p:sldId id="295" r:id="rId26"/>
    <p:sldId id="305" r:id="rId27"/>
    <p:sldId id="303" r:id="rId28"/>
    <p:sldId id="304" r:id="rId29"/>
    <p:sldId id="272" r:id="rId30"/>
  </p:sldIdLst>
  <p:sldSz cx="9144000" cy="5143500" type="screen16x9"/>
  <p:notesSz cx="6858000" cy="9144000"/>
  <p:embeddedFontLst>
    <p:embeddedFont>
      <p:font typeface="Fredoka One" panose="02000000000000000000" pitchFamily="2" charset="0"/>
      <p:regular r:id="rId32"/>
    </p:embeddedFont>
    <p:embeddedFont>
      <p:font typeface="Orbitron" panose="020B0604020202020204" charset="0"/>
      <p:regular r:id="rId33"/>
      <p:bold r:id="rId34"/>
    </p:embeddedFont>
    <p:embeddedFont>
      <p:font typeface="Palanquin Dark" panose="020B0604020202020204" charset="0"/>
      <p:regular r:id="rId35"/>
      <p:bold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C31BCC-A9E3-4A2C-A050-D6498CA561B8}" v="1296" dt="2025-08-28T03:47:32.929"/>
    <p1510:client id="{3747A07B-DF9A-2A3D-71F4-78783A5FF8D1}" v="60" vWet="61" dt="2025-08-28T00:16:46.499"/>
    <p1510:client id="{39FC2A6B-7772-2AD5-FD98-8B39F44FA000}" v="174" dt="2025-08-28T00:11:19.117"/>
    <p1510:client id="{47C18AE3-D45A-D4FA-86EB-89C67E73B54C}" v="3" dt="2025-08-28T01:03:19.124"/>
    <p1510:client id="{9CE2055C-F51D-4267-AE9B-D484BFEA65CF}" v="83" dt="2025-08-28T00:21:59.197"/>
    <p1510:client id="{D839B30B-D416-C674-1A92-C5D90E122B28}" v="373" dt="2025-08-28T12:13:09.611"/>
  </p1510:revLst>
</p1510:revInfo>
</file>

<file path=ppt/tableStyles.xml><?xml version="1.0" encoding="utf-8"?>
<a:tblStyleLst xmlns:a="http://schemas.openxmlformats.org/drawingml/2006/main" def="{58CDB404-B941-4367-BB36-6E8355340DEE}">
  <a:tblStyle styleId="{58CDB404-B941-4367-BB36-6E8355340D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1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B08EBDA6-C64E-1235-F1FB-0704D3C60B77}"/>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F7ED6CF5-BFC2-F926-7686-E81E27CD2A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7A98BB17-47E9-A10E-03ED-74B94F583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72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0facb7513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0facb7513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facb7513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AE9ED09C-B53E-64B6-4EF0-8C770A7B712F}"/>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D24B8DA2-FDC1-5B98-BFF9-6A188FC3DD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DF5FCBB2-9303-28BC-39C5-C5DCC0FE55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28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4BC32C0F-34D2-4F5F-70EC-E6316F75DA9B}"/>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505DEA62-A34B-A10E-570A-804F8346CF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411FD4F3-071C-C44D-9865-8DC5454FEC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615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586C0B7E-31FC-3BC7-152A-67D78EDA0FDD}"/>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9C2B8BA4-1D5E-5780-35EA-ABF7B68D1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9CE4276C-3DE8-E43A-208D-B3FE1AC298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7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a:extLst>
            <a:ext uri="{FF2B5EF4-FFF2-40B4-BE49-F238E27FC236}">
              <a16:creationId xmlns:a16="http://schemas.microsoft.com/office/drawing/2014/main" id="{36E68B3C-D939-83B4-E485-7A511B0435CF}"/>
            </a:ext>
          </a:extLst>
        </p:cNvPr>
        <p:cNvGrpSpPr/>
        <p:nvPr/>
      </p:nvGrpSpPr>
      <p:grpSpPr>
        <a:xfrm>
          <a:off x="0" y="0"/>
          <a:ext cx="0" cy="0"/>
          <a:chOff x="0" y="0"/>
          <a:chExt cx="0" cy="0"/>
        </a:xfrm>
      </p:grpSpPr>
      <p:sp>
        <p:nvSpPr>
          <p:cNvPr id="882" name="Google Shape;882;g10facb75130_0_480:notes">
            <a:extLst>
              <a:ext uri="{FF2B5EF4-FFF2-40B4-BE49-F238E27FC236}">
                <a16:creationId xmlns:a16="http://schemas.microsoft.com/office/drawing/2014/main" id="{232199F4-4CBF-DC5D-1BC8-75C121FC70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facb75130_0_480:notes">
            <a:extLst>
              <a:ext uri="{FF2B5EF4-FFF2-40B4-BE49-F238E27FC236}">
                <a16:creationId xmlns:a16="http://schemas.microsoft.com/office/drawing/2014/main" id="{7F4F27A6-750B-81CA-7F2A-AE4D5E6DF5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45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373076" y="-1209900"/>
            <a:ext cx="11890152" cy="7563299"/>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320300" y="2096633"/>
            <a:ext cx="6503400" cy="105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9" name="Google Shape;99;p3"/>
          <p:cNvSpPr txBox="1">
            <a:spLocks noGrp="1"/>
          </p:cNvSpPr>
          <p:nvPr>
            <p:ph type="title" idx="2" hasCustomPrompt="1"/>
          </p:nvPr>
        </p:nvSpPr>
        <p:spPr>
          <a:xfrm>
            <a:off x="3915450" y="1163052"/>
            <a:ext cx="1313100" cy="77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00" name="Google Shape;100;p3"/>
          <p:cNvSpPr txBox="1">
            <a:spLocks noGrp="1"/>
          </p:cNvSpPr>
          <p:nvPr>
            <p:ph type="subTitle" idx="1"/>
          </p:nvPr>
        </p:nvSpPr>
        <p:spPr>
          <a:xfrm>
            <a:off x="3052350" y="3267278"/>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grpSp>
        <p:nvGrpSpPr>
          <p:cNvPr id="197" name="Google Shape;197;p8"/>
          <p:cNvGrpSpPr/>
          <p:nvPr/>
        </p:nvGrpSpPr>
        <p:grpSpPr>
          <a:xfrm>
            <a:off x="-1897800" y="-564139"/>
            <a:ext cx="12137626" cy="7877286"/>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 name="Google Shape;249;p8"/>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7000"/>
            </a:lvl1pPr>
            <a:lvl2pPr lvl="1" rtl="0">
              <a:lnSpc>
                <a:spcPct val="80000"/>
              </a:lnSpc>
              <a:spcBef>
                <a:spcPts val="0"/>
              </a:spcBef>
              <a:spcAft>
                <a:spcPts val="0"/>
              </a:spcAft>
              <a:buSzPts val="3200"/>
              <a:buNone/>
              <a:defRPr/>
            </a:lvl2pPr>
            <a:lvl3pPr lvl="2" rtl="0">
              <a:lnSpc>
                <a:spcPct val="80000"/>
              </a:lnSpc>
              <a:spcBef>
                <a:spcPts val="0"/>
              </a:spcBef>
              <a:spcAft>
                <a:spcPts val="0"/>
              </a:spcAft>
              <a:buSzPts val="3200"/>
              <a:buNone/>
              <a:defRPr/>
            </a:lvl3pPr>
            <a:lvl4pPr lvl="3" rtl="0">
              <a:lnSpc>
                <a:spcPct val="80000"/>
              </a:lnSpc>
              <a:spcBef>
                <a:spcPts val="0"/>
              </a:spcBef>
              <a:spcAft>
                <a:spcPts val="0"/>
              </a:spcAft>
              <a:buSzPts val="3200"/>
              <a:buNone/>
              <a:defRPr/>
            </a:lvl4pPr>
            <a:lvl5pPr lvl="4" rtl="0">
              <a:lnSpc>
                <a:spcPct val="80000"/>
              </a:lnSpc>
              <a:spcBef>
                <a:spcPts val="0"/>
              </a:spcBef>
              <a:spcAft>
                <a:spcPts val="0"/>
              </a:spcAft>
              <a:buSzPts val="3200"/>
              <a:buNone/>
              <a:defRPr/>
            </a:lvl5pPr>
            <a:lvl6pPr lvl="5" rtl="0">
              <a:lnSpc>
                <a:spcPct val="80000"/>
              </a:lnSpc>
              <a:spcBef>
                <a:spcPts val="0"/>
              </a:spcBef>
              <a:spcAft>
                <a:spcPts val="0"/>
              </a:spcAft>
              <a:buSzPts val="3200"/>
              <a:buNone/>
              <a:defRPr/>
            </a:lvl6pPr>
            <a:lvl7pPr lvl="6" rtl="0">
              <a:lnSpc>
                <a:spcPct val="80000"/>
              </a:lnSpc>
              <a:spcBef>
                <a:spcPts val="0"/>
              </a:spcBef>
              <a:spcAft>
                <a:spcPts val="0"/>
              </a:spcAft>
              <a:buSzPts val="3200"/>
              <a:buNone/>
              <a:defRPr/>
            </a:lvl7pPr>
            <a:lvl8pPr lvl="7" rtl="0">
              <a:lnSpc>
                <a:spcPct val="80000"/>
              </a:lnSpc>
              <a:spcBef>
                <a:spcPts val="0"/>
              </a:spcBef>
              <a:spcAft>
                <a:spcPts val="0"/>
              </a:spcAft>
              <a:buSzPts val="3200"/>
              <a:buNone/>
              <a:defRPr/>
            </a:lvl8pPr>
            <a:lvl9pPr lvl="8" rtl="0">
              <a:lnSpc>
                <a:spcPct val="80000"/>
              </a:lnSpc>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0_1_1_1_1_1_1_1_1_1">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722375" y="1129950"/>
            <a:ext cx="7704000" cy="3478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50" name="Google Shape;650;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grpSp>
        <p:nvGrpSpPr>
          <p:cNvPr id="651" name="Google Shape;651;p21"/>
          <p:cNvGrpSpPr/>
          <p:nvPr/>
        </p:nvGrpSpPr>
        <p:grpSpPr>
          <a:xfrm flipH="1">
            <a:off x="4940054" y="3761619"/>
            <a:ext cx="4859943" cy="2698431"/>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 name="Google Shape;666;p21"/>
          <p:cNvGrpSpPr/>
          <p:nvPr/>
        </p:nvGrpSpPr>
        <p:grpSpPr>
          <a:xfrm flipH="1">
            <a:off x="5745066" y="-1877775"/>
            <a:ext cx="4054931" cy="3690696"/>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0"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netic.es/Guia/478/Como-combatir-las-interferencias-electromagneticas-de-nuestro-ordenador.html" TargetMode="External"/><Relationship Id="rId2" Type="http://schemas.openxmlformats.org/officeDocument/2006/relationships/hyperlink" Target="https://www.auraadvierte.com/post/manejo-ruido-interferencias-cableado-estructurado"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 de comunicación en redes por ruido</a:t>
            </a:r>
            <a:endParaRPr/>
          </a:p>
        </p:txBody>
      </p:sp>
      <p:sp>
        <p:nvSpPr>
          <p:cNvPr id="832" name="Google Shape;832;p30"/>
          <p:cNvSpPr txBox="1">
            <a:spLocks noGrp="1"/>
          </p:cNvSpPr>
          <p:nvPr>
            <p:ph type="subTitle" idx="1"/>
          </p:nvPr>
        </p:nvSpPr>
        <p:spPr>
          <a:xfrm>
            <a:off x="389358" y="3629760"/>
            <a:ext cx="2986302" cy="16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Integrantes: </a:t>
            </a:r>
          </a:p>
          <a:p>
            <a:pPr marL="285750" lvl="0" indent="-285750" algn="l" rtl="0">
              <a:spcBef>
                <a:spcPts val="0"/>
              </a:spcBef>
              <a:spcAft>
                <a:spcPts val="0"/>
              </a:spcAft>
              <a:buFont typeface="Arial" panose="020B0604020202020204" pitchFamily="34" charset="0"/>
              <a:buChar char="•"/>
            </a:pPr>
            <a:r>
              <a:rPr lang="en"/>
              <a:t>José Monroy </a:t>
            </a:r>
          </a:p>
          <a:p>
            <a:pPr marL="285750" lvl="0" indent="-285750" algn="l" rtl="0">
              <a:spcBef>
                <a:spcPts val="0"/>
              </a:spcBef>
              <a:spcAft>
                <a:spcPts val="0"/>
              </a:spcAft>
              <a:buFont typeface="Arial" panose="020B0604020202020204" pitchFamily="34" charset="0"/>
              <a:buChar char="•"/>
            </a:pPr>
            <a:r>
              <a:rPr lang="en"/>
              <a:t>Valentín R</a:t>
            </a:r>
            <a:r>
              <a:rPr lang="es-PA"/>
              <a:t>o</a:t>
            </a:r>
            <a:r>
              <a:rPr lang="en"/>
              <a:t>dríguez</a:t>
            </a:r>
          </a:p>
          <a:p>
            <a:pPr marL="285750" lvl="0" indent="-285750" algn="l" rtl="0">
              <a:spcBef>
                <a:spcPts val="0"/>
              </a:spcBef>
              <a:spcAft>
                <a:spcPts val="0"/>
              </a:spcAft>
              <a:buFont typeface="Arial" panose="020B0604020202020204" pitchFamily="34" charset="0"/>
              <a:buChar char="•"/>
            </a:pPr>
            <a:r>
              <a:rPr lang="en"/>
              <a:t>José Jaramillo</a:t>
            </a:r>
          </a:p>
          <a:p>
            <a:pPr marL="285750" lvl="0" indent="-285750" algn="l" rtl="0">
              <a:spcBef>
                <a:spcPts val="0"/>
              </a:spcBef>
              <a:spcAft>
                <a:spcPts val="0"/>
              </a:spcAft>
              <a:buFont typeface="Arial" panose="020B0604020202020204" pitchFamily="34" charset="0"/>
              <a:buChar char="•"/>
            </a:pPr>
            <a:r>
              <a:rPr lang="en"/>
              <a:t>René Ruíz</a:t>
            </a:r>
          </a:p>
          <a:p>
            <a:pPr marL="0" lvl="0" indent="0" algn="l" rtl="0">
              <a:spcBef>
                <a:spcPts val="0"/>
              </a:spcBef>
              <a:spcAft>
                <a:spcPts val="0"/>
              </a:spcAft>
              <a:buNone/>
            </a:pPr>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5DBB4-D251-5AE3-3C0B-935BF667199A}"/>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D7296E7E-8AC3-2C17-F810-03D27A4F8DED}"/>
              </a:ext>
            </a:extLst>
          </p:cNvPr>
          <p:cNvSpPr>
            <a:spLocks noGrp="1"/>
          </p:cNvSpPr>
          <p:nvPr>
            <p:ph type="body" idx="1"/>
          </p:nvPr>
        </p:nvSpPr>
        <p:spPr>
          <a:xfrm>
            <a:off x="451059" y="235831"/>
            <a:ext cx="7466859" cy="4906325"/>
          </a:xfrm>
        </p:spPr>
        <p:txBody>
          <a:bodyPr/>
          <a:lstStyle/>
          <a:p>
            <a:pPr marL="419100" indent="-285750" algn="just"/>
            <a:r>
              <a:rPr lang="en" sz="1600" dirty="0"/>
              <a:t>Diafonía (crosstalk): Es la interferencia entre dos cables o pares de cables adyacentes. La señal que viaja por un cable induce una señal no deseada en el cable vecino debido al acoplamiento electromagnético.</a:t>
            </a:r>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r>
              <a:rPr lang="en" sz="1600" dirty="0" err="1"/>
              <a:t>Interferencia</a:t>
            </a:r>
            <a:r>
              <a:rPr lang="en" sz="1600" dirty="0"/>
              <a:t> de </a:t>
            </a:r>
            <a:r>
              <a:rPr lang="en" sz="1600" dirty="0" err="1"/>
              <a:t>radiofrecuencia</a:t>
            </a:r>
            <a:r>
              <a:rPr lang="en" sz="1600" dirty="0"/>
              <a:t> (RFI): Similar a la EMI, </a:t>
            </a:r>
            <a:r>
              <a:rPr lang="en" sz="1600" dirty="0" err="1"/>
              <a:t>pero</a:t>
            </a:r>
            <a:r>
              <a:rPr lang="en" sz="1600" dirty="0"/>
              <a:t> </a:t>
            </a:r>
            <a:r>
              <a:rPr lang="en" sz="1600" dirty="0" err="1"/>
              <a:t>específica</a:t>
            </a:r>
            <a:r>
              <a:rPr lang="en" sz="1600" dirty="0"/>
              <a:t> de las </a:t>
            </a:r>
            <a:r>
              <a:rPr lang="en" sz="1600" dirty="0" err="1"/>
              <a:t>ondas</a:t>
            </a:r>
            <a:r>
              <a:rPr lang="en" sz="1600" dirty="0"/>
              <a:t> de radio. Es el ruido generado por señales de radio, como las emitidas por torres de telefonía celular, estaciones de radio o incluso dispositivos como hornos de microondas o teléfonos inalámbricos</a:t>
            </a:r>
          </a:p>
          <a:p>
            <a:pPr marL="419100" indent="-285750" algn="just"/>
            <a:endParaRPr lang="en" sz="1600" dirty="0"/>
          </a:p>
        </p:txBody>
      </p:sp>
      <p:pic>
        <p:nvPicPr>
          <p:cNvPr id="2" name="Imagen 1" descr="Profundizando en el Crosstalk Parte 1 de 2 | Revista Española de Electrónica">
            <a:extLst>
              <a:ext uri="{FF2B5EF4-FFF2-40B4-BE49-F238E27FC236}">
                <a16:creationId xmlns:a16="http://schemas.microsoft.com/office/drawing/2014/main" id="{FBC47CF9-FC5E-A7CD-815E-DAB5D80E122A}"/>
              </a:ext>
            </a:extLst>
          </p:cNvPr>
          <p:cNvPicPr>
            <a:picLocks noChangeAspect="1"/>
          </p:cNvPicPr>
          <p:nvPr/>
        </p:nvPicPr>
        <p:blipFill>
          <a:blip r:embed="rId2"/>
          <a:stretch>
            <a:fillRect/>
          </a:stretch>
        </p:blipFill>
        <p:spPr>
          <a:xfrm>
            <a:off x="1840626" y="1187543"/>
            <a:ext cx="4398577" cy="955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
            <a:extLst>
              <a:ext uri="{FF2B5EF4-FFF2-40B4-BE49-F238E27FC236}">
                <a16:creationId xmlns:a16="http://schemas.microsoft.com/office/drawing/2014/main" id="{1DA2D8D1-B7B6-9D5E-4B24-2C90207E57B2}"/>
              </a:ext>
            </a:extLst>
          </p:cNvPr>
          <p:cNvPicPr>
            <a:picLocks noChangeAspect="1"/>
          </p:cNvPicPr>
          <p:nvPr/>
        </p:nvPicPr>
        <p:blipFill>
          <a:blip r:embed="rId3"/>
          <a:stretch>
            <a:fillRect/>
          </a:stretch>
        </p:blipFill>
        <p:spPr>
          <a:xfrm>
            <a:off x="1644048" y="3408965"/>
            <a:ext cx="5077483" cy="1626477"/>
          </a:xfrm>
          <a:prstGeom prst="rect">
            <a:avLst/>
          </a:prstGeom>
        </p:spPr>
      </p:pic>
    </p:spTree>
    <p:extLst>
      <p:ext uri="{BB962C8B-B14F-4D97-AF65-F5344CB8AC3E}">
        <p14:creationId xmlns:p14="http://schemas.microsoft.com/office/powerpoint/2010/main" val="266870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3D08B649-DD56-2DED-F7FA-4D7861517087}"/>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775991CE-097F-4F33-2B6C-EBC1566B3D68}"/>
              </a:ext>
            </a:extLst>
          </p:cNvPr>
          <p:cNvSpPr txBox="1">
            <a:spLocks noGrp="1"/>
          </p:cNvSpPr>
          <p:nvPr>
            <p:ph type="title"/>
          </p:nvPr>
        </p:nvSpPr>
        <p:spPr>
          <a:xfrm>
            <a:off x="1078230" y="2218553"/>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SOLUCIONES</a:t>
            </a:r>
            <a:endParaRPr/>
          </a:p>
        </p:txBody>
      </p:sp>
      <p:sp>
        <p:nvSpPr>
          <p:cNvPr id="886" name="Google Shape;886;p35">
            <a:extLst>
              <a:ext uri="{FF2B5EF4-FFF2-40B4-BE49-F238E27FC236}">
                <a16:creationId xmlns:a16="http://schemas.microsoft.com/office/drawing/2014/main" id="{C2B069A7-CD38-822D-6877-F4189987FF39}"/>
              </a:ext>
            </a:extLst>
          </p:cNvPr>
          <p:cNvSpPr txBox="1">
            <a:spLocks noGrp="1"/>
          </p:cNvSpPr>
          <p:nvPr>
            <p:ph type="title" idx="2"/>
          </p:nvPr>
        </p:nvSpPr>
        <p:spPr>
          <a:xfrm>
            <a:off x="3824625" y="1163052"/>
            <a:ext cx="149475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03</a:t>
            </a:r>
            <a:endParaRPr>
              <a:solidFill>
                <a:schemeClr val="bg2"/>
              </a:solidFill>
            </a:endParaRPr>
          </a:p>
        </p:txBody>
      </p:sp>
    </p:spTree>
    <p:extLst>
      <p:ext uri="{BB962C8B-B14F-4D97-AF65-F5344CB8AC3E}">
        <p14:creationId xmlns:p14="http://schemas.microsoft.com/office/powerpoint/2010/main" val="299789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3CBA3-F5FD-FF7A-5B14-708E64CBCE1F}"/>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B47CB05F-F135-A97E-5332-DD35680D4A60}"/>
              </a:ext>
            </a:extLst>
          </p:cNvPr>
          <p:cNvSpPr>
            <a:spLocks noGrp="1"/>
          </p:cNvSpPr>
          <p:nvPr>
            <p:ph type="body" idx="1"/>
          </p:nvPr>
        </p:nvSpPr>
        <p:spPr>
          <a:xfrm>
            <a:off x="720000" y="1412448"/>
            <a:ext cx="3600540" cy="2468177"/>
          </a:xfrm>
        </p:spPr>
        <p:txBody>
          <a:bodyPr/>
          <a:lstStyle/>
          <a:p>
            <a:pPr marL="133350" indent="0" algn="ctr">
              <a:buNone/>
            </a:pPr>
            <a:r>
              <a:rPr lang="es-PA" sz="2000" b="1">
                <a:solidFill>
                  <a:schemeClr val="bg2"/>
                </a:solidFill>
              </a:rPr>
              <a:t>APANTALLAMIENTOS</a:t>
            </a:r>
          </a:p>
          <a:p>
            <a:pPr marL="133350" indent="0" algn="just">
              <a:buNone/>
            </a:pPr>
            <a:endParaRPr lang="es-PA"/>
          </a:p>
          <a:p>
            <a:pPr marL="133350" indent="0" algn="just">
              <a:buNone/>
            </a:pPr>
            <a:r>
              <a:rPr lang="es-PA"/>
              <a:t>Consiste </a:t>
            </a:r>
            <a:r>
              <a:rPr lang="es-MX"/>
              <a:t>en recubrir con una malla metálica un cable o dispositivo para que no entren interferencias electromagnéticas. </a:t>
            </a:r>
          </a:p>
          <a:p>
            <a:pPr marL="133350" indent="0" algn="just">
              <a:buNone/>
            </a:pPr>
            <a:r>
              <a:rPr lang="es-MX"/>
              <a:t>También debemos tener en cuenta los apantallamientos de aparatos electrónicos, es decir sus carcasas metálicas.</a:t>
            </a:r>
          </a:p>
          <a:p>
            <a:endParaRPr lang="es-PA"/>
          </a:p>
        </p:txBody>
      </p:sp>
      <p:sp>
        <p:nvSpPr>
          <p:cNvPr id="5" name="Título 4">
            <a:extLst>
              <a:ext uri="{FF2B5EF4-FFF2-40B4-BE49-F238E27FC236}">
                <a16:creationId xmlns:a16="http://schemas.microsoft.com/office/drawing/2014/main" id="{FC433368-24DE-15DC-D646-FEF66DC6BEED}"/>
              </a:ext>
            </a:extLst>
          </p:cNvPr>
          <p:cNvSpPr>
            <a:spLocks noGrp="1"/>
          </p:cNvSpPr>
          <p:nvPr>
            <p:ph type="title"/>
          </p:nvPr>
        </p:nvSpPr>
        <p:spPr/>
        <p:txBody>
          <a:bodyPr/>
          <a:lstStyle/>
          <a:p>
            <a:r>
              <a:rPr lang="es-PA"/>
              <a:t>Soluciones</a:t>
            </a:r>
          </a:p>
        </p:txBody>
      </p:sp>
      <p:pic>
        <p:nvPicPr>
          <p:cNvPr id="1030" name="Picture 6" descr="Cables de red y sus tipos de blindaje. LINDY Know How">
            <a:extLst>
              <a:ext uri="{FF2B5EF4-FFF2-40B4-BE49-F238E27FC236}">
                <a16:creationId xmlns:a16="http://schemas.microsoft.com/office/drawing/2014/main" id="{D9559366-79E1-1D6F-8755-CA3DCB65C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918" y="1412448"/>
            <a:ext cx="3656022" cy="232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081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FF1E5-212B-CD9C-E3B6-F6686994C709}"/>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79D4B89B-94AE-8F27-F3D1-679D75D9AD28}"/>
              </a:ext>
            </a:extLst>
          </p:cNvPr>
          <p:cNvSpPr>
            <a:spLocks noGrp="1"/>
          </p:cNvSpPr>
          <p:nvPr>
            <p:ph type="body" idx="1"/>
          </p:nvPr>
        </p:nvSpPr>
        <p:spPr>
          <a:xfrm>
            <a:off x="4286160" y="1488422"/>
            <a:ext cx="3600540" cy="2527092"/>
          </a:xfrm>
        </p:spPr>
        <p:txBody>
          <a:bodyPr/>
          <a:lstStyle/>
          <a:p>
            <a:pPr marL="133350" indent="0" algn="ctr">
              <a:buNone/>
            </a:pPr>
            <a:r>
              <a:rPr lang="es-PA" sz="2000" b="1">
                <a:solidFill>
                  <a:schemeClr val="bg2"/>
                </a:solidFill>
              </a:rPr>
              <a:t>FILTROS:</a:t>
            </a:r>
          </a:p>
          <a:p>
            <a:pPr marL="133350" indent="0" algn="just">
              <a:buNone/>
            </a:pPr>
            <a:endParaRPr lang="es-MX"/>
          </a:p>
          <a:p>
            <a:pPr marL="133350" indent="0" algn="just">
              <a:buNone/>
            </a:pPr>
            <a:r>
              <a:rPr lang="es-MX"/>
              <a:t>El filtro suele ser una ferrita que es como un cilindro de hierro a través del cual pasa el cable y que tienen forma de cilindro.</a:t>
            </a:r>
          </a:p>
          <a:p>
            <a:pPr marL="133350" indent="0" algn="just">
              <a:buNone/>
            </a:pPr>
            <a:r>
              <a:rPr lang="es-MX"/>
              <a:t>La ferrita básicamente lo que hará será reducir la potencia de las señales que tengan más de una frecuencia determinada</a:t>
            </a:r>
            <a:endParaRPr lang="es-PA"/>
          </a:p>
        </p:txBody>
      </p:sp>
      <p:sp>
        <p:nvSpPr>
          <p:cNvPr id="5" name="Título 4">
            <a:extLst>
              <a:ext uri="{FF2B5EF4-FFF2-40B4-BE49-F238E27FC236}">
                <a16:creationId xmlns:a16="http://schemas.microsoft.com/office/drawing/2014/main" id="{4D1C4EA1-15E7-8DC2-A5E9-1210D7E32D0C}"/>
              </a:ext>
            </a:extLst>
          </p:cNvPr>
          <p:cNvSpPr>
            <a:spLocks noGrp="1"/>
          </p:cNvSpPr>
          <p:nvPr>
            <p:ph type="title"/>
          </p:nvPr>
        </p:nvSpPr>
        <p:spPr/>
        <p:txBody>
          <a:bodyPr/>
          <a:lstStyle/>
          <a:p>
            <a:r>
              <a:rPr lang="es-PA"/>
              <a:t>Soluciones</a:t>
            </a:r>
          </a:p>
        </p:txBody>
      </p:sp>
      <p:pic>
        <p:nvPicPr>
          <p:cNvPr id="2050" name="Picture 2" descr="Filtro de Ferrita para Cables - Ø5 mm">
            <a:extLst>
              <a:ext uri="{FF2B5EF4-FFF2-40B4-BE49-F238E27FC236}">
                <a16:creationId xmlns:a16="http://schemas.microsoft.com/office/drawing/2014/main" id="{DB5B7885-6357-7F7A-B377-E0252063B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92" y="1644490"/>
            <a:ext cx="2946728" cy="221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5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5EFF1-FFA3-A8FE-36B7-EE35F44DB9FA}"/>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BC0E0DB6-1240-AA3A-649F-52418F402816}"/>
              </a:ext>
            </a:extLst>
          </p:cNvPr>
          <p:cNvSpPr>
            <a:spLocks noGrp="1"/>
          </p:cNvSpPr>
          <p:nvPr>
            <p:ph type="body" idx="1"/>
          </p:nvPr>
        </p:nvSpPr>
        <p:spPr>
          <a:xfrm>
            <a:off x="629491" y="1614802"/>
            <a:ext cx="3600540" cy="2527092"/>
          </a:xfrm>
        </p:spPr>
        <p:txBody>
          <a:bodyPr/>
          <a:lstStyle/>
          <a:p>
            <a:pPr marL="133350" indent="0" algn="ctr">
              <a:buNone/>
            </a:pPr>
            <a:r>
              <a:rPr lang="es-PA" sz="2000" b="1">
                <a:solidFill>
                  <a:schemeClr val="bg2"/>
                </a:solidFill>
              </a:rPr>
              <a:t>CALIDAD DE LOS MATERIALES</a:t>
            </a:r>
          </a:p>
          <a:p>
            <a:pPr marL="133350" indent="0" algn="ctr">
              <a:buNone/>
            </a:pPr>
            <a:endParaRPr lang="es-PA" sz="2000" b="1">
              <a:solidFill>
                <a:schemeClr val="bg2"/>
              </a:solidFill>
            </a:endParaRPr>
          </a:p>
          <a:p>
            <a:pPr marL="133350" indent="0" algn="just">
              <a:buNone/>
            </a:pPr>
            <a:r>
              <a:rPr lang="es-MX"/>
              <a:t>Invertir en cables y conectores de buena calidad, debido a que los materiales de baja calidad son más susceptibles a problemas de ruido.</a:t>
            </a:r>
          </a:p>
          <a:p>
            <a:pPr marL="133350" indent="0" algn="just">
              <a:buNone/>
            </a:pPr>
            <a:r>
              <a:rPr lang="es-MX"/>
              <a:t> En cables de baja calidad hay mayor atenuación (pérdida de intensidad de la señal) y mayor diafonía</a:t>
            </a:r>
            <a:endParaRPr lang="es-PA"/>
          </a:p>
        </p:txBody>
      </p:sp>
      <p:sp>
        <p:nvSpPr>
          <p:cNvPr id="5" name="Título 4">
            <a:extLst>
              <a:ext uri="{FF2B5EF4-FFF2-40B4-BE49-F238E27FC236}">
                <a16:creationId xmlns:a16="http://schemas.microsoft.com/office/drawing/2014/main" id="{ECC42885-1C82-0142-320E-27ED186529FC}"/>
              </a:ext>
            </a:extLst>
          </p:cNvPr>
          <p:cNvSpPr>
            <a:spLocks noGrp="1"/>
          </p:cNvSpPr>
          <p:nvPr>
            <p:ph type="title"/>
          </p:nvPr>
        </p:nvSpPr>
        <p:spPr/>
        <p:txBody>
          <a:bodyPr/>
          <a:lstStyle/>
          <a:p>
            <a:r>
              <a:rPr lang="es-PA"/>
              <a:t>Soluciones</a:t>
            </a:r>
          </a:p>
        </p:txBody>
      </p:sp>
      <p:pic>
        <p:nvPicPr>
          <p:cNvPr id="3074" name="Picture 2" descr="Cuantas categorías de cable de red UTP existen | baud.mx">
            <a:extLst>
              <a:ext uri="{FF2B5EF4-FFF2-40B4-BE49-F238E27FC236}">
                <a16:creationId xmlns:a16="http://schemas.microsoft.com/office/drawing/2014/main" id="{A77D50B0-5AEC-3DA2-59DE-2391021D8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971" y="1827449"/>
            <a:ext cx="3208531" cy="193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66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56D8-B070-F582-5162-503B0A606B57}"/>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675DF412-8569-98F7-57E7-D002226B3503}"/>
              </a:ext>
            </a:extLst>
          </p:cNvPr>
          <p:cNvSpPr>
            <a:spLocks noGrp="1"/>
          </p:cNvSpPr>
          <p:nvPr>
            <p:ph type="body" idx="1"/>
          </p:nvPr>
        </p:nvSpPr>
        <p:spPr>
          <a:xfrm>
            <a:off x="4823460" y="1421514"/>
            <a:ext cx="3600540" cy="2527092"/>
          </a:xfrm>
        </p:spPr>
        <p:txBody>
          <a:bodyPr/>
          <a:lstStyle/>
          <a:p>
            <a:pPr marL="133350" marR="0" lvl="0" indent="0" algn="ctr"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PA" sz="2000" b="1" i="0" u="none" strike="noStrike" kern="0" cap="none" spc="0" normalizeH="0" baseline="0" noProof="0">
                <a:ln>
                  <a:noFill/>
                </a:ln>
                <a:solidFill>
                  <a:srgbClr val="FC2E12"/>
                </a:solidFill>
                <a:effectLst/>
                <a:uLnTx/>
                <a:uFillTx/>
                <a:latin typeface="Roboto"/>
                <a:ea typeface="Roboto"/>
                <a:cs typeface="Roboto"/>
                <a:sym typeface="Roboto"/>
              </a:rPr>
              <a:t>DISTANCIA DE SEPARACIÓN</a:t>
            </a:r>
          </a:p>
          <a:p>
            <a:pPr marL="133350" marR="0" lvl="0" indent="0" algn="just"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Mantener una distancia adecuada entre los cables de datos y los cables eléctricos para evitar interferencias. </a:t>
            </a:r>
          </a:p>
          <a:p>
            <a:pPr marL="133350" marR="0" lvl="0" indent="0" algn="just"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En caso de que sobre cable se debe enrollar el cable en forma de 8 para evitar captar radiación electromagnética del ambiente como una antena. </a:t>
            </a:r>
            <a:endParaRPr kumimoji="0" lang="es-PA" sz="1500" b="0" i="0" u="none" strike="noStrike" kern="0" cap="none" spc="0" normalizeH="0" baseline="0" noProof="0">
              <a:ln>
                <a:noFill/>
              </a:ln>
              <a:solidFill>
                <a:srgbClr val="383536"/>
              </a:solidFill>
              <a:effectLst/>
              <a:uLnTx/>
              <a:uFillTx/>
              <a:latin typeface="Roboto"/>
              <a:ea typeface="Roboto"/>
              <a:cs typeface="Roboto"/>
              <a:sym typeface="Roboto"/>
            </a:endParaRPr>
          </a:p>
        </p:txBody>
      </p:sp>
      <p:sp>
        <p:nvSpPr>
          <p:cNvPr id="5" name="Título 4">
            <a:extLst>
              <a:ext uri="{FF2B5EF4-FFF2-40B4-BE49-F238E27FC236}">
                <a16:creationId xmlns:a16="http://schemas.microsoft.com/office/drawing/2014/main" id="{2BF7A795-9392-3172-D0E2-FD02C502744B}"/>
              </a:ext>
            </a:extLst>
          </p:cNvPr>
          <p:cNvSpPr>
            <a:spLocks noGrp="1"/>
          </p:cNvSpPr>
          <p:nvPr>
            <p:ph type="title"/>
          </p:nvPr>
        </p:nvSpPr>
        <p:spPr/>
        <p:txBody>
          <a:bodyPr/>
          <a:lstStyle/>
          <a:p>
            <a:r>
              <a:rPr lang="es-PA"/>
              <a:t>Soluciones</a:t>
            </a:r>
          </a:p>
        </p:txBody>
      </p:sp>
      <p:pic>
        <p:nvPicPr>
          <p:cNvPr id="4098" name="Picture 2" descr="Características y beneficios de los cables de red UTP - Videonet">
            <a:extLst>
              <a:ext uri="{FF2B5EF4-FFF2-40B4-BE49-F238E27FC236}">
                <a16:creationId xmlns:a16="http://schemas.microsoft.com/office/drawing/2014/main" id="{0C79C940-EABC-BF0B-17A8-E3A669D81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955" y="1762664"/>
            <a:ext cx="3222586" cy="2245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51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6777C-9072-0D47-50FA-8C3CC1A5AE5D}"/>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469608CB-F3DE-A78D-EC56-3A348E23CA9B}"/>
              </a:ext>
            </a:extLst>
          </p:cNvPr>
          <p:cNvSpPr>
            <a:spLocks noGrp="1"/>
          </p:cNvSpPr>
          <p:nvPr>
            <p:ph type="body" idx="1"/>
          </p:nvPr>
        </p:nvSpPr>
        <p:spPr>
          <a:xfrm>
            <a:off x="4823460" y="1421514"/>
            <a:ext cx="3600540" cy="2527092"/>
          </a:xfrm>
        </p:spPr>
        <p:txBody>
          <a:bodyPr/>
          <a:lstStyle/>
          <a:p>
            <a:pPr marL="133350" marR="0" lvl="0" indent="0" algn="ctr"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PA" sz="2000" b="1" i="0" u="none" strike="noStrike" kern="0" cap="none" spc="0" normalizeH="0" baseline="0" noProof="0">
                <a:ln>
                  <a:noFill/>
                </a:ln>
                <a:solidFill>
                  <a:srgbClr val="FC2E12"/>
                </a:solidFill>
                <a:effectLst/>
                <a:uLnTx/>
                <a:uFillTx/>
                <a:latin typeface="Roboto"/>
                <a:ea typeface="Roboto"/>
                <a:cs typeface="Roboto"/>
                <a:sym typeface="Roboto"/>
              </a:rPr>
              <a:t>MONITOREO CONTINUO </a:t>
            </a:r>
          </a:p>
          <a:p>
            <a:pPr marL="133350" marR="0" lvl="0" indent="0" algn="just" defTabSz="914400" rtl="0" eaLnBrk="1" fontAlgn="auto" latinLnBrk="0" hangingPunct="1">
              <a:lnSpc>
                <a:spcPct val="100000"/>
              </a:lnSpc>
              <a:spcBef>
                <a:spcPts val="0"/>
              </a:spcBef>
              <a:spcAft>
                <a:spcPts val="0"/>
              </a:spcAft>
              <a:buClr>
                <a:srgbClr val="FC2E12"/>
              </a:buClr>
              <a:buSzPts val="1500"/>
              <a:buFont typeface="Roboto"/>
              <a:buNone/>
              <a:tabLst/>
              <a:defRPr/>
            </a:pPr>
            <a:endParaRPr kumimoji="0" lang="es-MX" sz="1500" b="0" i="0" u="none" strike="noStrike" kern="0" cap="none" spc="0" normalizeH="0" baseline="0" noProof="0">
              <a:ln>
                <a:noFill/>
              </a:ln>
              <a:solidFill>
                <a:srgbClr val="383536"/>
              </a:solidFill>
              <a:effectLst/>
              <a:uLnTx/>
              <a:uFillTx/>
              <a:latin typeface="Roboto"/>
              <a:ea typeface="Roboto"/>
              <a:cs typeface="Roboto"/>
              <a:sym typeface="Roboto"/>
            </a:endParaRPr>
          </a:p>
          <a:p>
            <a:pPr marL="133350" marR="0" lvl="0" indent="0" algn="just"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Usar herramientas de monitoreo en tiempo real para poder detectar y solucionar problemas de ruido antes de que afecten el rendimiento de la red</a:t>
            </a:r>
            <a:endParaRPr kumimoji="0" lang="es-PA" sz="1500" b="0" i="0" u="none" strike="noStrike" kern="0" cap="none" spc="0" normalizeH="0" baseline="0" noProof="0">
              <a:ln>
                <a:noFill/>
              </a:ln>
              <a:solidFill>
                <a:srgbClr val="383536"/>
              </a:solidFill>
              <a:effectLst/>
              <a:uLnTx/>
              <a:uFillTx/>
              <a:latin typeface="Roboto"/>
              <a:ea typeface="Roboto"/>
              <a:cs typeface="Roboto"/>
              <a:sym typeface="Roboto"/>
            </a:endParaRPr>
          </a:p>
        </p:txBody>
      </p:sp>
      <p:sp>
        <p:nvSpPr>
          <p:cNvPr id="5" name="Título 4">
            <a:extLst>
              <a:ext uri="{FF2B5EF4-FFF2-40B4-BE49-F238E27FC236}">
                <a16:creationId xmlns:a16="http://schemas.microsoft.com/office/drawing/2014/main" id="{2F978038-D560-3793-7630-1814C216275F}"/>
              </a:ext>
            </a:extLst>
          </p:cNvPr>
          <p:cNvSpPr>
            <a:spLocks noGrp="1"/>
          </p:cNvSpPr>
          <p:nvPr>
            <p:ph type="title"/>
          </p:nvPr>
        </p:nvSpPr>
        <p:spPr/>
        <p:txBody>
          <a:bodyPr/>
          <a:lstStyle/>
          <a:p>
            <a:r>
              <a:rPr lang="es-PA"/>
              <a:t>Soluciones</a:t>
            </a:r>
          </a:p>
        </p:txBody>
      </p:sp>
      <p:pic>
        <p:nvPicPr>
          <p:cNvPr id="5122" name="Picture 2">
            <a:extLst>
              <a:ext uri="{FF2B5EF4-FFF2-40B4-BE49-F238E27FC236}">
                <a16:creationId xmlns:a16="http://schemas.microsoft.com/office/drawing/2014/main" id="{5D5F543F-48EC-E782-3B44-DDADCDDC3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219" y="1602058"/>
            <a:ext cx="23812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1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C5A47-4C2A-EA13-AF80-61920176CE7B}"/>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9D66B13C-00DF-4F2D-C3FD-E807CEF259FA}"/>
              </a:ext>
            </a:extLst>
          </p:cNvPr>
          <p:cNvSpPr>
            <a:spLocks noGrp="1"/>
          </p:cNvSpPr>
          <p:nvPr>
            <p:ph type="body" idx="1"/>
          </p:nvPr>
        </p:nvSpPr>
        <p:spPr>
          <a:xfrm>
            <a:off x="720000" y="1473553"/>
            <a:ext cx="4587980" cy="2527092"/>
          </a:xfrm>
        </p:spPr>
        <p:txBody>
          <a:bodyPr/>
          <a:lstStyle/>
          <a:p>
            <a:pPr marL="133350" marR="0" lvl="0" indent="0" algn="ctr" defTabSz="914400" rtl="0" eaLnBrk="1" fontAlgn="auto" latinLnBrk="0" hangingPunct="1">
              <a:lnSpc>
                <a:spcPct val="100000"/>
              </a:lnSpc>
              <a:spcBef>
                <a:spcPts val="0"/>
              </a:spcBef>
              <a:spcAft>
                <a:spcPts val="0"/>
              </a:spcAft>
              <a:buClr>
                <a:srgbClr val="FC2E12"/>
              </a:buClr>
              <a:buSzPts val="1500"/>
              <a:buFont typeface="Roboto"/>
              <a:buNone/>
              <a:tabLst/>
              <a:defRPr/>
            </a:pPr>
            <a:r>
              <a:rPr kumimoji="0" lang="es-PA" sz="2000" b="1" i="0" u="none" strike="noStrike" kern="0" cap="none" spc="0" normalizeH="0" baseline="0" noProof="0">
                <a:ln>
                  <a:noFill/>
                </a:ln>
                <a:solidFill>
                  <a:srgbClr val="FC2E12"/>
                </a:solidFill>
                <a:effectLst/>
                <a:uLnTx/>
                <a:uFillTx/>
                <a:latin typeface="Roboto"/>
                <a:ea typeface="Roboto"/>
                <a:cs typeface="Roboto"/>
                <a:sym typeface="Roboto"/>
              </a:rPr>
              <a:t>MONITOREO CONTINUO </a:t>
            </a:r>
          </a:p>
          <a:p>
            <a:pPr marL="133350" marR="0" lvl="0" indent="0" algn="just" defTabSz="914400" rtl="0" eaLnBrk="1" fontAlgn="auto" latinLnBrk="0" hangingPunct="1">
              <a:lnSpc>
                <a:spcPct val="100000"/>
              </a:lnSpc>
              <a:spcBef>
                <a:spcPts val="0"/>
              </a:spcBef>
              <a:spcAft>
                <a:spcPts val="0"/>
              </a:spcAft>
              <a:buClr>
                <a:srgbClr val="FC2E12"/>
              </a:buClr>
              <a:buSzPts val="1500"/>
              <a:buFont typeface="Roboto"/>
              <a:buNone/>
              <a:tabLst/>
              <a:defRPr/>
            </a:pPr>
            <a:endParaRPr kumimoji="0" lang="es-MX" sz="1500" b="0" i="0" u="none" strike="noStrike" kern="0" cap="none" spc="0" normalizeH="0" baseline="0" noProof="0">
              <a:ln>
                <a:noFill/>
              </a:ln>
              <a:solidFill>
                <a:srgbClr val="383536"/>
              </a:solidFill>
              <a:effectLst/>
              <a:uLnTx/>
              <a:uFillTx/>
              <a:latin typeface="Roboto"/>
              <a:ea typeface="Roboto"/>
              <a:cs typeface="Roboto"/>
              <a:sym typeface="Roboto"/>
            </a:endParaRPr>
          </a:p>
          <a:p>
            <a:pPr algn="just">
              <a:buClr>
                <a:srgbClr val="FC2E12"/>
              </a:buClr>
              <a:defRPr/>
            </a:pP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Usar </a:t>
            </a:r>
            <a:r>
              <a:rPr kumimoji="0" lang="es-MX" sz="1500" b="0" i="1" u="none" strike="noStrike" kern="0" cap="none" spc="0" normalizeH="0" baseline="0" noProof="0" err="1">
                <a:ln>
                  <a:noFill/>
                </a:ln>
                <a:solidFill>
                  <a:srgbClr val="383536"/>
                </a:solidFill>
                <a:effectLst/>
                <a:uLnTx/>
                <a:uFillTx/>
                <a:latin typeface="Roboto"/>
                <a:ea typeface="Roboto"/>
                <a:cs typeface="Roboto"/>
                <a:sym typeface="Roboto"/>
              </a:rPr>
              <a:t>Sniffer</a:t>
            </a: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 de red para analizar si hay retransmisiones, paquetes corruptos o pérdida de datos, esto puede ser un indicio de que el ruido está afectando la transmisión.</a:t>
            </a:r>
          </a:p>
          <a:p>
            <a:pPr algn="just">
              <a:buClr>
                <a:srgbClr val="FC2E12"/>
              </a:buClr>
              <a:defRPr/>
            </a:pPr>
            <a:r>
              <a:rPr kumimoji="0" lang="es-MX" sz="1500" b="0" i="0" u="none" strike="noStrike" kern="0" cap="none" spc="0" normalizeH="0" baseline="0" noProof="0">
                <a:ln>
                  <a:noFill/>
                </a:ln>
                <a:solidFill>
                  <a:srgbClr val="383536"/>
                </a:solidFill>
                <a:effectLst/>
                <a:uLnTx/>
                <a:uFillTx/>
                <a:latin typeface="Roboto"/>
                <a:ea typeface="Roboto"/>
                <a:cs typeface="Roboto"/>
                <a:sym typeface="Roboto"/>
              </a:rPr>
              <a:t>Utilizar un analizador de espectro, el cual permite visualizar el rango de frecuencias y detectar si hay señales parásitas o interferencias que se superponen a la señal de datos.</a:t>
            </a:r>
          </a:p>
        </p:txBody>
      </p:sp>
      <p:sp>
        <p:nvSpPr>
          <p:cNvPr id="5" name="Título 4">
            <a:extLst>
              <a:ext uri="{FF2B5EF4-FFF2-40B4-BE49-F238E27FC236}">
                <a16:creationId xmlns:a16="http://schemas.microsoft.com/office/drawing/2014/main" id="{199B4E69-27FF-E2AB-E655-0153284AA7DF}"/>
              </a:ext>
            </a:extLst>
          </p:cNvPr>
          <p:cNvSpPr>
            <a:spLocks noGrp="1"/>
          </p:cNvSpPr>
          <p:nvPr>
            <p:ph type="title"/>
          </p:nvPr>
        </p:nvSpPr>
        <p:spPr/>
        <p:txBody>
          <a:bodyPr/>
          <a:lstStyle/>
          <a:p>
            <a:r>
              <a:rPr lang="es-PA"/>
              <a:t>Soluciones</a:t>
            </a:r>
          </a:p>
        </p:txBody>
      </p:sp>
      <p:sp>
        <p:nvSpPr>
          <p:cNvPr id="2" name="AutoShape 2" descr="Wireshark: Herramienta clave de Ciberseguridad para el Blue Team">
            <a:extLst>
              <a:ext uri="{FF2B5EF4-FFF2-40B4-BE49-F238E27FC236}">
                <a16:creationId xmlns:a16="http://schemas.microsoft.com/office/drawing/2014/main" id="{BD8823C5-EB67-3238-78BB-D19AD8582C9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A"/>
          </a:p>
        </p:txBody>
      </p:sp>
      <p:pic>
        <p:nvPicPr>
          <p:cNvPr id="6148" name="Picture 4" descr="Wireshark • Go Deep">
            <a:extLst>
              <a:ext uri="{FF2B5EF4-FFF2-40B4-BE49-F238E27FC236}">
                <a16:creationId xmlns:a16="http://schemas.microsoft.com/office/drawing/2014/main" id="{48A706CA-3068-C175-7A58-EF3A9C4AB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829" y="2138984"/>
            <a:ext cx="1921554" cy="186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970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DA26B553-EBE3-13E8-EB9D-13F0F645F53D}"/>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FF52867E-EB7F-AAD1-153E-20EF4CCB1395}"/>
              </a:ext>
            </a:extLst>
          </p:cNvPr>
          <p:cNvSpPr txBox="1">
            <a:spLocks noGrp="1"/>
          </p:cNvSpPr>
          <p:nvPr>
            <p:ph type="title"/>
          </p:nvPr>
        </p:nvSpPr>
        <p:spPr>
          <a:xfrm>
            <a:off x="1078230" y="2218553"/>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EJEMPLOS</a:t>
            </a:r>
            <a:endParaRPr/>
          </a:p>
        </p:txBody>
      </p:sp>
      <p:sp>
        <p:nvSpPr>
          <p:cNvPr id="886" name="Google Shape;886;p35">
            <a:extLst>
              <a:ext uri="{FF2B5EF4-FFF2-40B4-BE49-F238E27FC236}">
                <a16:creationId xmlns:a16="http://schemas.microsoft.com/office/drawing/2014/main" id="{5DBD2FD6-AE83-FB91-CD04-2E4793CABB4C}"/>
              </a:ext>
            </a:extLst>
          </p:cNvPr>
          <p:cNvSpPr txBox="1">
            <a:spLocks noGrp="1"/>
          </p:cNvSpPr>
          <p:nvPr>
            <p:ph type="title" idx="2"/>
          </p:nvPr>
        </p:nvSpPr>
        <p:spPr>
          <a:xfrm>
            <a:off x="3824625" y="1163052"/>
            <a:ext cx="149475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04</a:t>
            </a:r>
            <a:endParaRPr>
              <a:solidFill>
                <a:schemeClr val="bg2"/>
              </a:solidFill>
            </a:endParaRPr>
          </a:p>
        </p:txBody>
      </p:sp>
    </p:spTree>
    <p:extLst>
      <p:ext uri="{BB962C8B-B14F-4D97-AF65-F5344CB8AC3E}">
        <p14:creationId xmlns:p14="http://schemas.microsoft.com/office/powerpoint/2010/main" val="196334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grpSp>
        <p:nvGrpSpPr>
          <p:cNvPr id="873" name="Google Shape;873;p34"/>
          <p:cNvGrpSpPr/>
          <p:nvPr/>
        </p:nvGrpSpPr>
        <p:grpSpPr>
          <a:xfrm>
            <a:off x="935832" y="4262691"/>
            <a:ext cx="3293462" cy="92817"/>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Marcador de texto 5">
            <a:extLst>
              <a:ext uri="{FF2B5EF4-FFF2-40B4-BE49-F238E27FC236}">
                <a16:creationId xmlns:a16="http://schemas.microsoft.com/office/drawing/2014/main" id="{96633D1F-4352-7C04-C880-8C669995ED97}"/>
              </a:ext>
            </a:extLst>
          </p:cNvPr>
          <p:cNvSpPr txBox="1">
            <a:spLocks/>
          </p:cNvSpPr>
          <p:nvPr/>
        </p:nvSpPr>
        <p:spPr>
          <a:xfrm>
            <a:off x="0" y="910481"/>
            <a:ext cx="5815462" cy="25270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oboto"/>
              <a:buNone/>
              <a:defRPr sz="2400" b="0" i="0" u="none" strike="noStrike" cap="none">
                <a:solidFill>
                  <a:schemeClr val="lt1"/>
                </a:solidFill>
                <a:latin typeface="Roboto"/>
                <a:ea typeface="Roboto"/>
                <a:cs typeface="Roboto"/>
                <a:sym typeface="Roboto"/>
              </a:defRPr>
            </a:lvl1pPr>
            <a:lvl2pPr marL="914400" marR="0" lvl="1"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2pPr>
            <a:lvl3pPr marL="1371600" marR="0" lvl="2"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3pPr>
            <a:lvl4pPr marL="1828800" marR="0" lvl="3"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4pPr>
            <a:lvl5pPr marL="2286000" marR="0" lvl="4"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5pPr>
            <a:lvl6pPr marL="2743200" marR="0" lvl="5"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6pPr>
            <a:lvl7pPr marL="3200400" marR="0" lvl="6"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7pPr>
            <a:lvl8pPr marL="3657600" marR="0" lvl="7"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8pPr>
            <a:lvl9pPr marL="4114800" marR="0" lvl="8" indent="-323850" algn="l" rtl="0">
              <a:lnSpc>
                <a:spcPct val="100000"/>
              </a:lnSpc>
              <a:spcBef>
                <a:spcPts val="0"/>
              </a:spcBef>
              <a:spcAft>
                <a:spcPts val="0"/>
              </a:spcAft>
              <a:buClr>
                <a:schemeClr val="lt1"/>
              </a:buClr>
              <a:buSzPts val="1500"/>
              <a:buFont typeface="Roboto"/>
              <a:buNone/>
              <a:defRPr sz="2400" b="0" i="0" u="none" strike="noStrike" cap="none">
                <a:solidFill>
                  <a:schemeClr val="lt1"/>
                </a:solidFill>
                <a:latin typeface="Roboto"/>
                <a:ea typeface="Roboto"/>
                <a:cs typeface="Roboto"/>
                <a:sym typeface="Roboto"/>
              </a:defRPr>
            </a:lvl9pPr>
          </a:lstStyle>
          <a:p>
            <a:pPr marL="476250" indent="-342900">
              <a:buClr>
                <a:srgbClr val="FC2E12"/>
              </a:buClr>
              <a:buFont typeface="+mj-lt"/>
              <a:buAutoNum type="arabicPeriod"/>
              <a:defRPr/>
            </a:pPr>
            <a:r>
              <a:rPr lang="es-MX" sz="1600"/>
              <a:t>Errores en la transmisión de datos </a:t>
            </a:r>
          </a:p>
          <a:p>
            <a:pPr marL="476250" indent="-342900">
              <a:buClr>
                <a:srgbClr val="FC2E12"/>
              </a:buClr>
              <a:buFont typeface="+mj-lt"/>
              <a:buAutoNum type="arabicPeriod"/>
              <a:defRPr/>
            </a:pPr>
            <a:r>
              <a:rPr lang="es-MX" sz="1600"/>
              <a:t>Pérdida de paquetes en </a:t>
            </a:r>
            <a:r>
              <a:rPr lang="es-MX" sz="1600" err="1"/>
              <a:t>Wi</a:t>
            </a:r>
            <a:r>
              <a:rPr lang="es-MX" sz="1600"/>
              <a:t>-Fi</a:t>
            </a:r>
          </a:p>
          <a:p>
            <a:pPr marL="476250" indent="-342900">
              <a:buClr>
                <a:srgbClr val="FC2E12"/>
              </a:buClr>
              <a:buFont typeface="+mj-lt"/>
              <a:buAutoNum type="arabicPeriod"/>
              <a:defRPr/>
            </a:pPr>
            <a:r>
              <a:rPr lang="es-MX" sz="1600"/>
              <a:t>Eco y distorsión en VoIP (llamadas por internet</a:t>
            </a:r>
          </a:p>
          <a:p>
            <a:pPr marL="476250" indent="-342900">
              <a:buClr>
                <a:srgbClr val="FC2E12"/>
              </a:buClr>
              <a:buFont typeface="+mj-lt"/>
              <a:buAutoNum type="arabicPeriod"/>
              <a:defRPr/>
            </a:pPr>
            <a:r>
              <a:rPr lang="es-MX" sz="1600"/>
              <a:t>Errores de sincronización en transmisión digital</a:t>
            </a:r>
            <a:endParaRPr lang="es-PA" sz="1500">
              <a:solidFill>
                <a:srgbClr val="383536"/>
              </a:solidFill>
            </a:endParaRPr>
          </a:p>
        </p:txBody>
      </p:sp>
      <p:sp>
        <p:nvSpPr>
          <p:cNvPr id="7" name="Google Shape;885;p35">
            <a:extLst>
              <a:ext uri="{FF2B5EF4-FFF2-40B4-BE49-F238E27FC236}">
                <a16:creationId xmlns:a16="http://schemas.microsoft.com/office/drawing/2014/main" id="{BC21294F-111B-EE8F-9E2A-3BDC71F6078F}"/>
              </a:ext>
            </a:extLst>
          </p:cNvPr>
          <p:cNvSpPr txBox="1">
            <a:spLocks noGrp="1"/>
          </p:cNvSpPr>
          <p:nvPr>
            <p:ph type="title"/>
          </p:nvPr>
        </p:nvSpPr>
        <p:spPr>
          <a:xfrm>
            <a:off x="1078230" y="-155627"/>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EJEMPLOS</a:t>
            </a:r>
            <a:endParaRPr sz="3600"/>
          </a:p>
        </p:txBody>
      </p:sp>
      <p:pic>
        <p:nvPicPr>
          <p:cNvPr id="1026" name="Picture 2" descr="Transmisión de datos - Qué es, definición y concepto - Muy Tecnológicos">
            <a:extLst>
              <a:ext uri="{FF2B5EF4-FFF2-40B4-BE49-F238E27FC236}">
                <a16:creationId xmlns:a16="http://schemas.microsoft.com/office/drawing/2014/main" id="{99698AC0-BC40-FCE1-453D-25D4FDF1D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958" y="129444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é causa la pérdida de paquetes? | Razones comunes y soluciones rápidas -  gearupbooster.com">
            <a:extLst>
              <a:ext uri="{FF2B5EF4-FFF2-40B4-BE49-F238E27FC236}">
                <a16:creationId xmlns:a16="http://schemas.microsoft.com/office/drawing/2014/main" id="{A9C03916-89D5-9ECA-7F98-424331F9B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69" y="3100761"/>
            <a:ext cx="2524125" cy="1819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CONTENIDO</a:t>
            </a:r>
            <a:endParaRPr/>
          </a:p>
        </p:txBody>
      </p:sp>
      <p:sp>
        <p:nvSpPr>
          <p:cNvPr id="847" name="Google Shape;847;p32"/>
          <p:cNvSpPr txBox="1">
            <a:spLocks noGrp="1"/>
          </p:cNvSpPr>
          <p:nvPr>
            <p:ph type="title"/>
          </p:nvPr>
        </p:nvSpPr>
        <p:spPr>
          <a:xfrm>
            <a:off x="210087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48" name="Google Shape;848;p32"/>
          <p:cNvSpPr txBox="1">
            <a:spLocks noGrp="1"/>
          </p:cNvSpPr>
          <p:nvPr>
            <p:ph type="subTitle" idx="1"/>
          </p:nvPr>
        </p:nvSpPr>
        <p:spPr>
          <a:xfrm>
            <a:off x="1234025" y="1849376"/>
            <a:ext cx="2818500" cy="6935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DEFINICIÓN DEL PROBLEMA</a:t>
            </a:r>
            <a:endParaRPr/>
          </a:p>
        </p:txBody>
      </p:sp>
      <p:sp>
        <p:nvSpPr>
          <p:cNvPr id="850" name="Google Shape;850;p32"/>
          <p:cNvSpPr txBox="1">
            <a:spLocks noGrp="1"/>
          </p:cNvSpPr>
          <p:nvPr>
            <p:ph type="title" idx="3"/>
          </p:nvPr>
        </p:nvSpPr>
        <p:spPr>
          <a:xfrm>
            <a:off x="595832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51" name="Google Shape;851;p32"/>
          <p:cNvSpPr txBox="1">
            <a:spLocks noGrp="1"/>
          </p:cNvSpPr>
          <p:nvPr>
            <p:ph type="subTitle" idx="4"/>
          </p:nvPr>
        </p:nvSpPr>
        <p:spPr>
          <a:xfrm>
            <a:off x="5091475" y="1849391"/>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a:t>¿CÓMO SE DA EL PROBLEMA?</a:t>
            </a:r>
            <a:endParaRPr/>
          </a:p>
        </p:txBody>
      </p:sp>
      <p:sp>
        <p:nvSpPr>
          <p:cNvPr id="853" name="Google Shape;853;p32"/>
          <p:cNvSpPr txBox="1">
            <a:spLocks noGrp="1"/>
          </p:cNvSpPr>
          <p:nvPr>
            <p:ph type="title" idx="6"/>
          </p:nvPr>
        </p:nvSpPr>
        <p:spPr>
          <a:xfrm>
            <a:off x="210087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54" name="Google Shape;854;p32"/>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SOLUCIONES</a:t>
            </a:r>
            <a:endParaRPr/>
          </a:p>
        </p:txBody>
      </p:sp>
      <p:sp>
        <p:nvSpPr>
          <p:cNvPr id="856" name="Google Shape;856;p32"/>
          <p:cNvSpPr txBox="1">
            <a:spLocks noGrp="1"/>
          </p:cNvSpPr>
          <p:nvPr>
            <p:ph type="title" idx="13"/>
          </p:nvPr>
        </p:nvSpPr>
        <p:spPr>
          <a:xfrm>
            <a:off x="595832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57" name="Google Shape;857;p32"/>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EJEMPLOS</a:t>
            </a:r>
            <a:endParaRPr/>
          </a:p>
        </p:txBody>
      </p:sp>
      <p:sp>
        <p:nvSpPr>
          <p:cNvPr id="10" name="Google Shape;856;p32">
            <a:extLst>
              <a:ext uri="{FF2B5EF4-FFF2-40B4-BE49-F238E27FC236}">
                <a16:creationId xmlns:a16="http://schemas.microsoft.com/office/drawing/2014/main" id="{51E19A1A-FF98-9691-A35F-07EC8FD48725}"/>
              </a:ext>
            </a:extLst>
          </p:cNvPr>
          <p:cNvSpPr txBox="1">
            <a:spLocks/>
          </p:cNvSpPr>
          <p:nvPr/>
        </p:nvSpPr>
        <p:spPr>
          <a:xfrm>
            <a:off x="4092870" y="3865489"/>
            <a:ext cx="1084800"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Orbitron"/>
              <a:buNone/>
              <a:defRPr sz="30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2pPr>
            <a:lvl3pPr marR="0" lvl="2"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3pPr>
            <a:lvl4pPr marR="0" lvl="3"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4pPr>
            <a:lvl5pPr marR="0" lvl="4"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5pPr>
            <a:lvl6pPr marR="0" lvl="5"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6pPr>
            <a:lvl7pPr marR="0" lvl="6"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7pPr>
            <a:lvl8pPr marR="0" lvl="7"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8pPr>
            <a:lvl9pPr marR="0" lvl="8" algn="ctr" rtl="0">
              <a:lnSpc>
                <a:spcPct val="100000"/>
              </a:lnSpc>
              <a:spcBef>
                <a:spcPts val="0"/>
              </a:spcBef>
              <a:spcAft>
                <a:spcPts val="0"/>
              </a:spcAft>
              <a:buClr>
                <a:schemeClr val="dk2"/>
              </a:buClr>
              <a:buSzPts val="3200"/>
              <a:buFont typeface="Orbitron"/>
              <a:buNone/>
              <a:defRPr sz="3200" b="1" i="0" u="none" strike="noStrike" cap="none">
                <a:solidFill>
                  <a:schemeClr val="dk2"/>
                </a:solidFill>
                <a:latin typeface="Orbitron"/>
                <a:ea typeface="Orbitron"/>
                <a:cs typeface="Orbitron"/>
                <a:sym typeface="Orbitron"/>
              </a:defRPr>
            </a:lvl9pPr>
          </a:lstStyle>
          <a:p>
            <a:r>
              <a:rPr lang="en"/>
              <a:t>04</a:t>
            </a:r>
          </a:p>
        </p:txBody>
      </p:sp>
      <p:sp>
        <p:nvSpPr>
          <p:cNvPr id="11" name="Google Shape;857;p32">
            <a:extLst>
              <a:ext uri="{FF2B5EF4-FFF2-40B4-BE49-F238E27FC236}">
                <a16:creationId xmlns:a16="http://schemas.microsoft.com/office/drawing/2014/main" id="{250E1028-A6F8-A12D-F105-4FBFA893BBC5}"/>
              </a:ext>
            </a:extLst>
          </p:cNvPr>
          <p:cNvSpPr txBox="1">
            <a:spLocks/>
          </p:cNvSpPr>
          <p:nvPr/>
        </p:nvSpPr>
        <p:spPr>
          <a:xfrm>
            <a:off x="3226020" y="4436854"/>
            <a:ext cx="28185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oboto"/>
              <a:buNone/>
              <a:defRPr sz="2200" b="1" i="0" u="none" strike="noStrike" cap="none">
                <a:solidFill>
                  <a:schemeClr val="dk2"/>
                </a:solidFill>
                <a:latin typeface="Orbitron"/>
                <a:ea typeface="Orbitron"/>
                <a:cs typeface="Orbitron"/>
                <a:sym typeface="Orbitron"/>
              </a:defRPr>
            </a:lvl1pPr>
            <a:lvl2pPr marL="914400" marR="0" lvl="1"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2pPr>
            <a:lvl3pPr marL="1371600" marR="0" lvl="2"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3pPr>
            <a:lvl4pPr marL="1828800" marR="0" lvl="3"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4pPr>
            <a:lvl5pPr marL="2286000" marR="0" lvl="4"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5pPr>
            <a:lvl6pPr marL="2743200" marR="0" lvl="5"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6pPr>
            <a:lvl7pPr marL="3200400" marR="0" lvl="6"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7pPr>
            <a:lvl8pPr marL="3657600" marR="0" lvl="7"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8pPr>
            <a:lvl9pPr marL="4114800" marR="0" lvl="8" indent="-323850" algn="l" rtl="0">
              <a:lnSpc>
                <a:spcPct val="100000"/>
              </a:lnSpc>
              <a:spcBef>
                <a:spcPts val="0"/>
              </a:spcBef>
              <a:spcAft>
                <a:spcPts val="0"/>
              </a:spcAft>
              <a:buClr>
                <a:schemeClr val="lt1"/>
              </a:buClr>
              <a:buSzPts val="1500"/>
              <a:buFont typeface="Roboto"/>
              <a:buNone/>
              <a:defRPr sz="2200" b="1" i="0" u="none" strike="noStrike" cap="none">
                <a:solidFill>
                  <a:schemeClr val="dk2"/>
                </a:solidFill>
                <a:latin typeface="Orbitron"/>
                <a:ea typeface="Orbitron"/>
                <a:cs typeface="Orbitron"/>
                <a:sym typeface="Orbitron"/>
              </a:defRPr>
            </a:lvl9pPr>
          </a:lstStyle>
          <a:p>
            <a:pPr marL="0" indent="0"/>
            <a:r>
              <a:rPr lang="es-PA"/>
              <a:t>CONCLUSIONES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AA916B4-0B78-A683-7812-4FA1BACADCAD}"/>
              </a:ext>
            </a:extLst>
          </p:cNvPr>
          <p:cNvSpPr>
            <a:spLocks noGrp="1"/>
          </p:cNvSpPr>
          <p:nvPr>
            <p:ph type="body" idx="1"/>
          </p:nvPr>
        </p:nvSpPr>
        <p:spPr/>
        <p:txBody>
          <a:bodyPr/>
          <a:lstStyle/>
          <a:p>
            <a:pPr algn="just"/>
            <a:r>
              <a:rPr lang="es-MX" dirty="0"/>
              <a:t>Adicionalmente se puede ver que algunos cableados de red están completamente aislados y no generan bucles de tierra al interconectar equipos. En este caso, puede existir ruido de tierra entre sistemas, pero no afectará al sistema. Un ejemplo de este tipo de cableado es el de Ethernet 10Base-T. Sin embargo, no todos los sistemas de cableado de red son tan inmunes al ruido de tierra como este.</a:t>
            </a:r>
          </a:p>
          <a:p>
            <a:pPr algn="just"/>
            <a:endParaRPr lang="es-MX" dirty="0"/>
          </a:p>
          <a:p>
            <a:pPr algn="just"/>
            <a:r>
              <a:rPr lang="es-MX" dirty="0"/>
              <a:t>A comparación del cableado de Ethernet 10Base-T tenemos un ejemplo de interconexiones que están especialmente sujetas al ruido de tierra entre sistemas el cuales son los enlaces de datos RS-232 a terminales y los cables largos que conectan impresoras y AUI a la red.</a:t>
            </a:r>
            <a:endParaRPr lang="es-PA" dirty="0"/>
          </a:p>
        </p:txBody>
      </p:sp>
      <p:sp>
        <p:nvSpPr>
          <p:cNvPr id="4" name="Título 3">
            <a:extLst>
              <a:ext uri="{FF2B5EF4-FFF2-40B4-BE49-F238E27FC236}">
                <a16:creationId xmlns:a16="http://schemas.microsoft.com/office/drawing/2014/main" id="{216B1ECD-4474-7E5E-DCDD-C15265A152DA}"/>
              </a:ext>
            </a:extLst>
          </p:cNvPr>
          <p:cNvSpPr>
            <a:spLocks noGrp="1"/>
          </p:cNvSpPr>
          <p:nvPr>
            <p:ph type="title"/>
          </p:nvPr>
        </p:nvSpPr>
        <p:spPr/>
        <p:txBody>
          <a:bodyPr/>
          <a:lstStyle/>
          <a:p>
            <a:r>
              <a:rPr lang="es-MX" dirty="0"/>
              <a:t>Ejemplos</a:t>
            </a:r>
            <a:endParaRPr lang="es-PA" dirty="0"/>
          </a:p>
        </p:txBody>
      </p:sp>
    </p:spTree>
    <p:extLst>
      <p:ext uri="{BB962C8B-B14F-4D97-AF65-F5344CB8AC3E}">
        <p14:creationId xmlns:p14="http://schemas.microsoft.com/office/powerpoint/2010/main" val="419799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1986B-1693-7697-6136-3CF3D85D3947}"/>
            </a:ext>
          </a:extLst>
        </p:cNvPr>
        <p:cNvGrpSpPr/>
        <p:nvPr/>
      </p:nvGrpSpPr>
      <p:grpSpPr>
        <a:xfrm>
          <a:off x="0" y="0"/>
          <a:ext cx="0" cy="0"/>
          <a:chOff x="0" y="0"/>
          <a:chExt cx="0" cy="0"/>
        </a:xfrm>
      </p:grpSpPr>
      <p:sp>
        <p:nvSpPr>
          <p:cNvPr id="5" name="Marcador de texto 4">
            <a:extLst>
              <a:ext uri="{FF2B5EF4-FFF2-40B4-BE49-F238E27FC236}">
                <a16:creationId xmlns:a16="http://schemas.microsoft.com/office/drawing/2014/main" id="{53B74558-BC08-3E37-D18F-D3B05BD88533}"/>
              </a:ext>
            </a:extLst>
          </p:cNvPr>
          <p:cNvSpPr>
            <a:spLocks noGrp="1"/>
          </p:cNvSpPr>
          <p:nvPr>
            <p:ph type="body" idx="1"/>
          </p:nvPr>
        </p:nvSpPr>
        <p:spPr/>
        <p:txBody>
          <a:bodyPr/>
          <a:lstStyle/>
          <a:p>
            <a:pPr algn="just"/>
            <a:r>
              <a:rPr lang="es-MX" b="1" dirty="0"/>
              <a:t>SOLUCIONES: </a:t>
            </a:r>
          </a:p>
          <a:p>
            <a:pPr marL="133350" indent="0" algn="just">
              <a:buNone/>
            </a:pPr>
            <a:endParaRPr lang="es-MX" b="1" dirty="0"/>
          </a:p>
          <a:p>
            <a:pPr algn="just"/>
            <a:r>
              <a:rPr lang="es-MX" dirty="0"/>
              <a:t>Los procedimientos adecuados para evitar problemas al utilizar conexiones RS-232 incluyen evitar cableados de más de unos pocos metros de longitud, si es posible; instalar supresores de sobretensiones de alto rendimiento en las conexiones del módem; especificar cables RS-232 construidos adecuadamente y utilizar fibra óptica o aisladores para cableados largos para reducir el riesgo de exposición.</a:t>
            </a:r>
            <a:endParaRPr lang="es-PA" dirty="0"/>
          </a:p>
        </p:txBody>
      </p:sp>
      <p:sp>
        <p:nvSpPr>
          <p:cNvPr id="4" name="Título 3">
            <a:extLst>
              <a:ext uri="{FF2B5EF4-FFF2-40B4-BE49-F238E27FC236}">
                <a16:creationId xmlns:a16="http://schemas.microsoft.com/office/drawing/2014/main" id="{F9DAE99F-8B9B-38CA-3625-E93B0E567EDE}"/>
              </a:ext>
            </a:extLst>
          </p:cNvPr>
          <p:cNvSpPr>
            <a:spLocks noGrp="1"/>
          </p:cNvSpPr>
          <p:nvPr>
            <p:ph type="title"/>
          </p:nvPr>
        </p:nvSpPr>
        <p:spPr/>
        <p:txBody>
          <a:bodyPr/>
          <a:lstStyle/>
          <a:p>
            <a:r>
              <a:rPr lang="es-MX" dirty="0"/>
              <a:t>Ejemplos</a:t>
            </a:r>
            <a:endParaRPr lang="es-PA" dirty="0"/>
          </a:p>
        </p:txBody>
      </p:sp>
      <p:pic>
        <p:nvPicPr>
          <p:cNvPr id="1026" name="Picture 2" descr="What is RS232 Protocol and How it Works? - Codrey Electronics">
            <a:extLst>
              <a:ext uri="{FF2B5EF4-FFF2-40B4-BE49-F238E27FC236}">
                <a16:creationId xmlns:a16="http://schemas.microsoft.com/office/drawing/2014/main" id="{40C911D1-4AAD-D3A6-CD19-205B56AD2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752" y="2958334"/>
            <a:ext cx="3096508" cy="19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2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57DA9F3D-3F37-BE9C-9493-9FEE039C6C8D}"/>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A1C69720-112D-706B-1E11-8F5A70174F63}"/>
              </a:ext>
            </a:extLst>
          </p:cNvPr>
          <p:cNvSpPr txBox="1">
            <a:spLocks noGrp="1"/>
          </p:cNvSpPr>
          <p:nvPr>
            <p:ph type="title"/>
          </p:nvPr>
        </p:nvSpPr>
        <p:spPr>
          <a:xfrm>
            <a:off x="1078230" y="2218553"/>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CONCLUSIONES</a:t>
            </a:r>
            <a:endParaRPr/>
          </a:p>
        </p:txBody>
      </p:sp>
      <p:sp>
        <p:nvSpPr>
          <p:cNvPr id="886" name="Google Shape;886;p35">
            <a:extLst>
              <a:ext uri="{FF2B5EF4-FFF2-40B4-BE49-F238E27FC236}">
                <a16:creationId xmlns:a16="http://schemas.microsoft.com/office/drawing/2014/main" id="{4E94172A-613C-CB8B-990B-925A3A9EF228}"/>
              </a:ext>
            </a:extLst>
          </p:cNvPr>
          <p:cNvSpPr txBox="1">
            <a:spLocks noGrp="1"/>
          </p:cNvSpPr>
          <p:nvPr>
            <p:ph type="title" idx="2"/>
          </p:nvPr>
        </p:nvSpPr>
        <p:spPr>
          <a:xfrm>
            <a:off x="3824625" y="1163052"/>
            <a:ext cx="149475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05</a:t>
            </a:r>
            <a:endParaRPr>
              <a:solidFill>
                <a:schemeClr val="bg2"/>
              </a:solidFill>
            </a:endParaRPr>
          </a:p>
        </p:txBody>
      </p:sp>
    </p:spTree>
    <p:extLst>
      <p:ext uri="{BB962C8B-B14F-4D97-AF65-F5344CB8AC3E}">
        <p14:creationId xmlns:p14="http://schemas.microsoft.com/office/powerpoint/2010/main" val="185125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EED3B514-E052-E100-4E0D-FD12BDC60DF7}"/>
              </a:ext>
            </a:extLst>
          </p:cNvPr>
          <p:cNvSpPr>
            <a:spLocks noGrp="1"/>
          </p:cNvSpPr>
          <p:nvPr>
            <p:ph type="body" idx="1"/>
          </p:nvPr>
        </p:nvSpPr>
        <p:spPr/>
        <p:txBody>
          <a:bodyPr/>
          <a:lstStyle/>
          <a:p>
            <a:r>
              <a:rPr lang="es-MX"/>
              <a:t>El ruido puede originarse por múltiples factores, como interferencias electromagnéticas, fallos en el cableado, equipos mal configurados o fenómenos físicos propios del medio de transmisión. Estos problemas generan errores en la señal, pérdida de paquetes, latencias e incluso interrupciones completas en la comunicación.</a:t>
            </a:r>
          </a:p>
          <a:p>
            <a:pPr marL="133350" indent="0">
              <a:buNone/>
            </a:pPr>
            <a:endParaRPr lang="es-MX"/>
          </a:p>
          <a:p>
            <a:r>
              <a:rPr lang="es-MX"/>
              <a:t>La implementación de soluciones como el uso de medios transmisión adecuados, protocolos de detección y corrección de errores, así como la instalación de filtros, permite mitigar los efectos producidos por el ruido. Con lo que podamos garantizar una comunicación más confiable, eficiente y segura de los sistemas informáticos. </a:t>
            </a:r>
          </a:p>
          <a:p>
            <a:endParaRPr lang="es-PA"/>
          </a:p>
        </p:txBody>
      </p:sp>
      <p:sp>
        <p:nvSpPr>
          <p:cNvPr id="5" name="Título 4">
            <a:extLst>
              <a:ext uri="{FF2B5EF4-FFF2-40B4-BE49-F238E27FC236}">
                <a16:creationId xmlns:a16="http://schemas.microsoft.com/office/drawing/2014/main" id="{A3FF8C0B-D541-5DC4-FA48-7D94E2C6F1BD}"/>
              </a:ext>
            </a:extLst>
          </p:cNvPr>
          <p:cNvSpPr>
            <a:spLocks noGrp="1"/>
          </p:cNvSpPr>
          <p:nvPr>
            <p:ph type="title"/>
          </p:nvPr>
        </p:nvSpPr>
        <p:spPr/>
        <p:txBody>
          <a:bodyPr/>
          <a:lstStyle/>
          <a:p>
            <a:r>
              <a:rPr lang="es-PA"/>
              <a:t>CONCLUSIONES</a:t>
            </a:r>
          </a:p>
        </p:txBody>
      </p:sp>
    </p:spTree>
    <p:extLst>
      <p:ext uri="{BB962C8B-B14F-4D97-AF65-F5344CB8AC3E}">
        <p14:creationId xmlns:p14="http://schemas.microsoft.com/office/powerpoint/2010/main" val="327129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4FB4BDEA-F8FA-472C-3B80-8B98BB9ED30A}"/>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A692A002-9043-D266-CB61-64B2D6D49DBB}"/>
              </a:ext>
            </a:extLst>
          </p:cNvPr>
          <p:cNvSpPr txBox="1">
            <a:spLocks noGrp="1"/>
          </p:cNvSpPr>
          <p:nvPr>
            <p:ph type="title"/>
          </p:nvPr>
        </p:nvSpPr>
        <p:spPr>
          <a:xfrm>
            <a:off x="1078230" y="2218553"/>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BIBLIOGRAFÍA</a:t>
            </a:r>
            <a:endParaRPr/>
          </a:p>
        </p:txBody>
      </p:sp>
      <p:sp>
        <p:nvSpPr>
          <p:cNvPr id="886" name="Google Shape;886;p35">
            <a:extLst>
              <a:ext uri="{FF2B5EF4-FFF2-40B4-BE49-F238E27FC236}">
                <a16:creationId xmlns:a16="http://schemas.microsoft.com/office/drawing/2014/main" id="{D625AA61-683C-7BBD-F6B9-A542CAF5B7AB}"/>
              </a:ext>
            </a:extLst>
          </p:cNvPr>
          <p:cNvSpPr txBox="1">
            <a:spLocks noGrp="1"/>
          </p:cNvSpPr>
          <p:nvPr>
            <p:ph type="title" idx="2"/>
          </p:nvPr>
        </p:nvSpPr>
        <p:spPr>
          <a:xfrm>
            <a:off x="3824625" y="1163052"/>
            <a:ext cx="149475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05</a:t>
            </a:r>
            <a:endParaRPr>
              <a:solidFill>
                <a:schemeClr val="bg2"/>
              </a:solidFill>
            </a:endParaRPr>
          </a:p>
        </p:txBody>
      </p:sp>
    </p:spTree>
    <p:extLst>
      <p:ext uri="{BB962C8B-B14F-4D97-AF65-F5344CB8AC3E}">
        <p14:creationId xmlns:p14="http://schemas.microsoft.com/office/powerpoint/2010/main" val="280969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5F1A3EF-BBFC-4DFC-7300-476947E68C17}"/>
              </a:ext>
            </a:extLst>
          </p:cNvPr>
          <p:cNvSpPr>
            <a:spLocks noGrp="1"/>
          </p:cNvSpPr>
          <p:nvPr>
            <p:ph type="body" idx="1"/>
          </p:nvPr>
        </p:nvSpPr>
        <p:spPr>
          <a:xfrm>
            <a:off x="609600" y="1129950"/>
            <a:ext cx="7816775" cy="3478500"/>
          </a:xfrm>
        </p:spPr>
        <p:txBody>
          <a:bodyPr/>
          <a:lstStyle/>
          <a:p>
            <a:r>
              <a:rPr lang="es-MX"/>
              <a:t>Advierte, A. (2023, </a:t>
            </a:r>
            <a:r>
              <a:rPr lang="es-MX" err="1"/>
              <a:t>September</a:t>
            </a:r>
            <a:r>
              <a:rPr lang="es-MX"/>
              <a:t> 11). Cómo el Ruido y las Interferencias Sabotean Tu Cableado Estructurado - Soluciones Prácticas. Aura Advierte. </a:t>
            </a:r>
            <a:r>
              <a:rPr lang="es-MX">
                <a:hlinkClick r:id="rId2"/>
              </a:rPr>
              <a:t>https://www.auraadvierte.com/post/manejo-ruido-interferencias-cableado-estructurado</a:t>
            </a:r>
            <a:endParaRPr lang="es-MX"/>
          </a:p>
          <a:p>
            <a:r>
              <a:rPr lang="es-MX"/>
              <a:t>Cómo combatir las interferencias electromagnéticas de nuestro ordenador. (2010, </a:t>
            </a:r>
            <a:r>
              <a:rPr lang="es-MX" err="1"/>
              <a:t>February</a:t>
            </a:r>
            <a:r>
              <a:rPr lang="es-MX"/>
              <a:t> 15). GEEKNETIC. </a:t>
            </a:r>
            <a:r>
              <a:rPr lang="es-MX">
                <a:hlinkClick r:id="rId3"/>
              </a:rPr>
              <a:t>https://www.geeknetic.es/Guia/478/Como-combatir-las-interferencias-electromagneticas-de-nuestro-ordenador.html</a:t>
            </a:r>
            <a:endParaRPr lang="es-MX"/>
          </a:p>
          <a:p>
            <a:pPr algn="just"/>
            <a:r>
              <a:rPr lang="es-MX" err="1"/>
              <a:t>Ground</a:t>
            </a:r>
            <a:r>
              <a:rPr lang="es-MX"/>
              <a:t> </a:t>
            </a:r>
            <a:r>
              <a:rPr lang="es-MX" err="1"/>
              <a:t>noise</a:t>
            </a:r>
            <a:r>
              <a:rPr lang="es-MX"/>
              <a:t> </a:t>
            </a:r>
            <a:r>
              <a:rPr lang="es-MX" err="1"/>
              <a:t>is</a:t>
            </a:r>
            <a:r>
              <a:rPr lang="es-MX"/>
              <a:t> a </a:t>
            </a:r>
            <a:r>
              <a:rPr lang="es-MX" err="1"/>
              <a:t>misunderstood</a:t>
            </a:r>
            <a:r>
              <a:rPr lang="es-MX"/>
              <a:t> problema </a:t>
            </a:r>
            <a:r>
              <a:rPr lang="es-MX" err="1"/>
              <a:t>of</a:t>
            </a:r>
            <a:r>
              <a:rPr lang="es-MX"/>
              <a:t> data </a:t>
            </a:r>
            <a:r>
              <a:rPr lang="es-MX" err="1"/>
              <a:t>networks</a:t>
            </a:r>
            <a:r>
              <a:rPr lang="es-MX"/>
              <a:t>. (1996, Junio 1). https://www.cablinginstall.com/connectivity/article/16465354/ground-noise-is-a-misunderstood-problem-of-data-networks</a:t>
            </a:r>
          </a:p>
          <a:p>
            <a:endParaRPr lang="es-PA"/>
          </a:p>
        </p:txBody>
      </p:sp>
      <p:sp>
        <p:nvSpPr>
          <p:cNvPr id="3" name="Título 2">
            <a:extLst>
              <a:ext uri="{FF2B5EF4-FFF2-40B4-BE49-F238E27FC236}">
                <a16:creationId xmlns:a16="http://schemas.microsoft.com/office/drawing/2014/main" id="{8BC7BE2C-9BC3-AC65-9BEE-9769963527A3}"/>
              </a:ext>
            </a:extLst>
          </p:cNvPr>
          <p:cNvSpPr>
            <a:spLocks noGrp="1"/>
          </p:cNvSpPr>
          <p:nvPr>
            <p:ph type="title"/>
          </p:nvPr>
        </p:nvSpPr>
        <p:spPr/>
        <p:txBody>
          <a:bodyPr/>
          <a:lstStyle/>
          <a:p>
            <a:r>
              <a:rPr lang="es-PA"/>
              <a:t>BIBLIOGRAFÍA</a:t>
            </a:r>
          </a:p>
        </p:txBody>
      </p:sp>
    </p:spTree>
    <p:extLst>
      <p:ext uri="{BB962C8B-B14F-4D97-AF65-F5344CB8AC3E}">
        <p14:creationId xmlns:p14="http://schemas.microsoft.com/office/powerpoint/2010/main" val="3474714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6"/>
          <p:cNvSpPr txBox="1">
            <a:spLocks noGrp="1"/>
          </p:cNvSpPr>
          <p:nvPr>
            <p:ph type="title"/>
          </p:nvPr>
        </p:nvSpPr>
        <p:spPr>
          <a:xfrm>
            <a:off x="1269150" y="1483990"/>
            <a:ext cx="6605700" cy="22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35"/>
          <p:cNvSpPr txBox="1">
            <a:spLocks noGrp="1"/>
          </p:cNvSpPr>
          <p:nvPr>
            <p:ph type="title"/>
          </p:nvPr>
        </p:nvSpPr>
        <p:spPr>
          <a:xfrm>
            <a:off x="1320300" y="2218553"/>
            <a:ext cx="6503400" cy="105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DEFINICIÓN DEL PROBLEMA</a:t>
            </a:r>
            <a:endParaRPr/>
          </a:p>
        </p:txBody>
      </p:sp>
      <p:sp>
        <p:nvSpPr>
          <p:cNvPr id="886" name="Google Shape;886;p35"/>
          <p:cNvSpPr txBox="1">
            <a:spLocks noGrp="1"/>
          </p:cNvSpPr>
          <p:nvPr>
            <p:ph type="title" idx="2"/>
          </p:nvPr>
        </p:nvSpPr>
        <p:spPr>
          <a:xfrm>
            <a:off x="3915450" y="1163052"/>
            <a:ext cx="13131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3"/>
          <p:cNvSpPr txBox="1">
            <a:spLocks noGrp="1"/>
          </p:cNvSpPr>
          <p:nvPr>
            <p:ph type="subTitle" idx="1"/>
          </p:nvPr>
        </p:nvSpPr>
        <p:spPr>
          <a:xfrm>
            <a:off x="533854" y="1533491"/>
            <a:ext cx="4732500" cy="1177800"/>
          </a:xfrm>
          <a:prstGeom prst="rect">
            <a:avLst/>
          </a:prstGeom>
        </p:spPr>
        <p:txBody>
          <a:bodyPr spcFirstLastPara="1" wrap="square" lIns="91425" tIns="91425" rIns="91425" bIns="91425" anchor="ctr" anchorCtr="0">
            <a:noAutofit/>
          </a:bodyPr>
          <a:lstStyle/>
          <a:p>
            <a:pPr marL="0" indent="0" algn="just"/>
            <a:r>
              <a:rPr lang="en"/>
              <a:t>Una comunicación exitosa consiste en el intercambio de mensajes entre un emisor y un receptor. Para ello, es fundamental que se produzca un completo entendimiento de los mensajes trasmitidos. </a:t>
            </a:r>
            <a:endParaRPr lang="es-ES"/>
          </a:p>
          <a:p>
            <a:pPr marL="0" indent="0" algn="just"/>
            <a:r>
              <a:rPr lang="en"/>
              <a:t>El ruido en redes de comunicación es cualquier tipo de señal no deseada que se inserta dentro del medio de transmisión y que interfiere con la señal legítima que transporta los datos. En otras palabras, el ruido es una distorsión que altera la calidad de la información transmitida, ya sea degradando la señal, dificultando su interpretación o, en casos graves, imposibilitando la comunicación</a:t>
            </a:r>
          </a:p>
          <a:p>
            <a:pPr marL="0" indent="0"/>
            <a:endParaRPr lang="en"/>
          </a:p>
        </p:txBody>
      </p:sp>
      <p:pic>
        <p:nvPicPr>
          <p:cNvPr id="2" name="Imagen 1" descr="Ruido eléctrico: ¿Cómo podemos solucionarlo? Pebblex">
            <a:extLst>
              <a:ext uri="{FF2B5EF4-FFF2-40B4-BE49-F238E27FC236}">
                <a16:creationId xmlns:a16="http://schemas.microsoft.com/office/drawing/2014/main" id="{B343D0CF-292F-97C6-EFA7-ECE219779D78}"/>
              </a:ext>
            </a:extLst>
          </p:cNvPr>
          <p:cNvPicPr>
            <a:picLocks noChangeAspect="1"/>
          </p:cNvPicPr>
          <p:nvPr/>
        </p:nvPicPr>
        <p:blipFill>
          <a:blip r:embed="rId3"/>
          <a:stretch>
            <a:fillRect/>
          </a:stretch>
        </p:blipFill>
        <p:spPr>
          <a:xfrm>
            <a:off x="2191869" y="3198719"/>
            <a:ext cx="2743200" cy="2057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292C2125-A0CC-4CC2-09A7-EDE7A99AF02F}"/>
              </a:ext>
            </a:extLst>
          </p:cNvPr>
          <p:cNvSpPr>
            <a:spLocks noGrp="1"/>
          </p:cNvSpPr>
          <p:nvPr>
            <p:ph type="body" idx="1"/>
          </p:nvPr>
        </p:nvSpPr>
        <p:spPr>
          <a:xfrm>
            <a:off x="451059" y="235831"/>
            <a:ext cx="4550239" cy="3300213"/>
          </a:xfrm>
        </p:spPr>
        <p:txBody>
          <a:bodyPr/>
          <a:lstStyle/>
          <a:p>
            <a:pPr marL="133350" indent="0" algn="just">
              <a:buNone/>
            </a:pPr>
            <a:r>
              <a:rPr lang="en" sz="1600"/>
              <a:t>El </a:t>
            </a:r>
            <a:r>
              <a:rPr lang="en" sz="1600" err="1"/>
              <a:t>ruido</a:t>
            </a:r>
            <a:r>
              <a:rPr lang="en" sz="1600"/>
              <a:t> </a:t>
            </a:r>
            <a:r>
              <a:rPr lang="en" sz="1600" err="1"/>
              <a:t>puede</a:t>
            </a:r>
            <a:r>
              <a:rPr lang="en" sz="1600"/>
              <a:t> </a:t>
            </a:r>
            <a:r>
              <a:rPr lang="en" sz="1600" err="1"/>
              <a:t>presentarse</a:t>
            </a:r>
            <a:r>
              <a:rPr lang="en" sz="1600"/>
              <a:t> </a:t>
            </a:r>
            <a:r>
              <a:rPr lang="en" sz="1600" err="1"/>
              <a:t>en</a:t>
            </a:r>
            <a:r>
              <a:rPr lang="en" sz="1600"/>
              <a:t> </a:t>
            </a:r>
            <a:r>
              <a:rPr lang="en" sz="1600" err="1"/>
              <a:t>diferentes</a:t>
            </a:r>
            <a:r>
              <a:rPr lang="en" sz="1600"/>
              <a:t> </a:t>
            </a:r>
            <a:r>
              <a:rPr lang="en" sz="1600" err="1"/>
              <a:t>formas</a:t>
            </a:r>
            <a:r>
              <a:rPr lang="en" sz="1600"/>
              <a:t>:</a:t>
            </a:r>
            <a:endParaRPr lang="es-ES" sz="1600"/>
          </a:p>
          <a:p>
            <a:pPr algn="just"/>
            <a:endParaRPr lang="en" sz="1600"/>
          </a:p>
          <a:p>
            <a:pPr algn="just"/>
            <a:r>
              <a:rPr lang="en" sz="1600" err="1"/>
              <a:t>Aleatorio</a:t>
            </a:r>
            <a:r>
              <a:rPr lang="en" sz="1600"/>
              <a:t>: </a:t>
            </a:r>
            <a:r>
              <a:rPr lang="en" sz="1600" err="1"/>
              <a:t>difícil</a:t>
            </a:r>
            <a:r>
              <a:rPr lang="en" sz="1600"/>
              <a:t> de </a:t>
            </a:r>
            <a:r>
              <a:rPr lang="en" sz="1600" err="1"/>
              <a:t>predecir</a:t>
            </a:r>
            <a:r>
              <a:rPr lang="en" sz="1600"/>
              <a:t>, </a:t>
            </a:r>
            <a:r>
              <a:rPr lang="en" sz="1600" err="1"/>
              <a:t>como</a:t>
            </a:r>
            <a:r>
              <a:rPr lang="en" sz="1600"/>
              <a:t> </a:t>
            </a:r>
            <a:r>
              <a:rPr lang="en" sz="1600" err="1"/>
              <a:t>el</a:t>
            </a:r>
            <a:r>
              <a:rPr lang="en" sz="1600"/>
              <a:t> </a:t>
            </a:r>
            <a:r>
              <a:rPr lang="en" sz="1600" err="1"/>
              <a:t>ruido</a:t>
            </a:r>
            <a:r>
              <a:rPr lang="en" sz="1600"/>
              <a:t> </a:t>
            </a:r>
            <a:r>
              <a:rPr lang="en" sz="1600" err="1"/>
              <a:t>térmico</a:t>
            </a:r>
            <a:r>
              <a:rPr lang="en" sz="1600"/>
              <a:t> </a:t>
            </a:r>
            <a:r>
              <a:rPr lang="en" sz="1600" err="1"/>
              <a:t>en</a:t>
            </a:r>
            <a:r>
              <a:rPr lang="en" sz="1600"/>
              <a:t> </a:t>
            </a:r>
            <a:r>
              <a:rPr lang="en" sz="1600" err="1"/>
              <a:t>los</a:t>
            </a:r>
            <a:r>
              <a:rPr lang="en" sz="1600"/>
              <a:t> </a:t>
            </a:r>
            <a:r>
              <a:rPr lang="en" sz="1600" err="1"/>
              <a:t>conductores</a:t>
            </a:r>
            <a:r>
              <a:rPr lang="en" sz="1600"/>
              <a:t>. </a:t>
            </a:r>
            <a:endParaRPr lang="es-ES" sz="1600"/>
          </a:p>
          <a:p>
            <a:pPr algn="just"/>
            <a:endParaRPr lang="en" sz="1600"/>
          </a:p>
          <a:p>
            <a:pPr algn="just"/>
            <a:endParaRPr lang="en" sz="1600"/>
          </a:p>
          <a:p>
            <a:pPr algn="just"/>
            <a:r>
              <a:rPr lang="en" sz="1600" err="1"/>
              <a:t>Impulsivo</a:t>
            </a:r>
            <a:r>
              <a:rPr lang="en" sz="1600"/>
              <a:t>: </a:t>
            </a:r>
            <a:r>
              <a:rPr lang="en" sz="1600" err="1"/>
              <a:t>generado</a:t>
            </a:r>
            <a:r>
              <a:rPr lang="en" sz="1600"/>
              <a:t> </a:t>
            </a:r>
            <a:r>
              <a:rPr lang="en" sz="1600" err="1"/>
              <a:t>por</a:t>
            </a:r>
            <a:r>
              <a:rPr lang="en" sz="1600"/>
              <a:t> </a:t>
            </a:r>
            <a:r>
              <a:rPr lang="en" sz="1600" err="1"/>
              <a:t>eventos</a:t>
            </a:r>
            <a:r>
              <a:rPr lang="en" sz="1600"/>
              <a:t> </a:t>
            </a:r>
            <a:r>
              <a:rPr lang="en" sz="1600" err="1"/>
              <a:t>repentinos</a:t>
            </a:r>
            <a:r>
              <a:rPr lang="en" sz="1600"/>
              <a:t>, </a:t>
            </a:r>
            <a:r>
              <a:rPr lang="en" sz="1600" err="1"/>
              <a:t>como</a:t>
            </a:r>
            <a:r>
              <a:rPr lang="en" sz="1600"/>
              <a:t> un </a:t>
            </a:r>
            <a:r>
              <a:rPr lang="en" sz="1600" err="1"/>
              <a:t>rayo</a:t>
            </a:r>
            <a:r>
              <a:rPr lang="en" sz="1600"/>
              <a:t> o un </a:t>
            </a:r>
            <a:r>
              <a:rPr lang="en" sz="1600" err="1"/>
              <a:t>apagado</a:t>
            </a:r>
            <a:r>
              <a:rPr lang="en" sz="1600"/>
              <a:t>/</a:t>
            </a:r>
            <a:r>
              <a:rPr lang="en" sz="1600" err="1"/>
              <a:t>encendido</a:t>
            </a:r>
            <a:r>
              <a:rPr lang="en" sz="1600"/>
              <a:t> de </a:t>
            </a:r>
            <a:r>
              <a:rPr lang="en" sz="1600" err="1"/>
              <a:t>maquinaria</a:t>
            </a:r>
            <a:r>
              <a:rPr lang="en" sz="1600"/>
              <a:t> </a:t>
            </a:r>
            <a:r>
              <a:rPr lang="en" sz="1600" err="1"/>
              <a:t>eléctrica</a:t>
            </a:r>
            <a:r>
              <a:rPr lang="en" sz="1600"/>
              <a:t>. </a:t>
            </a:r>
            <a:endParaRPr lang="es-ES" sz="1600"/>
          </a:p>
          <a:p>
            <a:pPr marL="133350" indent="0" algn="just">
              <a:buNone/>
            </a:pPr>
            <a:endParaRPr lang="en" sz="1600"/>
          </a:p>
          <a:p>
            <a:pPr algn="just"/>
            <a:endParaRPr lang="en" sz="1600"/>
          </a:p>
          <a:p>
            <a:pPr algn="just"/>
            <a:r>
              <a:rPr lang="en" sz="1600" err="1"/>
              <a:t>Electromagnético</a:t>
            </a:r>
            <a:r>
              <a:rPr lang="en" sz="1600"/>
              <a:t>: </a:t>
            </a:r>
            <a:r>
              <a:rPr lang="en" sz="1600" err="1"/>
              <a:t>provocado</a:t>
            </a:r>
            <a:r>
              <a:rPr lang="en" sz="1600"/>
              <a:t> </a:t>
            </a:r>
            <a:r>
              <a:rPr lang="en" sz="1600" err="1"/>
              <a:t>por</a:t>
            </a:r>
            <a:r>
              <a:rPr lang="en" sz="1600"/>
              <a:t> campos </a:t>
            </a:r>
            <a:r>
              <a:rPr lang="en" sz="1600" err="1"/>
              <a:t>electromagnéticos</a:t>
            </a:r>
            <a:r>
              <a:rPr lang="en" sz="1600"/>
              <a:t> </a:t>
            </a:r>
            <a:r>
              <a:rPr lang="en" sz="1600" err="1"/>
              <a:t>en</a:t>
            </a:r>
            <a:r>
              <a:rPr lang="en" sz="1600"/>
              <a:t> </a:t>
            </a:r>
            <a:r>
              <a:rPr lang="en" sz="1600" err="1"/>
              <a:t>el</a:t>
            </a:r>
            <a:r>
              <a:rPr lang="en" sz="1600"/>
              <a:t> entorno</a:t>
            </a:r>
          </a:p>
        </p:txBody>
      </p:sp>
      <p:pic>
        <p:nvPicPr>
          <p:cNvPr id="12" name="Imagen 11" descr="Zumbido - Wikipedia, la enciclopedia libre">
            <a:extLst>
              <a:ext uri="{FF2B5EF4-FFF2-40B4-BE49-F238E27FC236}">
                <a16:creationId xmlns:a16="http://schemas.microsoft.com/office/drawing/2014/main" id="{C95F3A4B-E8FD-3AD2-E3F8-AF67BE286FA7}"/>
              </a:ext>
            </a:extLst>
          </p:cNvPr>
          <p:cNvPicPr>
            <a:picLocks noChangeAspect="1"/>
          </p:cNvPicPr>
          <p:nvPr/>
        </p:nvPicPr>
        <p:blipFill>
          <a:blip r:embed="rId2"/>
          <a:stretch>
            <a:fillRect/>
          </a:stretch>
        </p:blipFill>
        <p:spPr>
          <a:xfrm>
            <a:off x="5071462" y="1487580"/>
            <a:ext cx="3976487" cy="2336426"/>
          </a:xfrm>
          <a:prstGeom prst="rect">
            <a:avLst/>
          </a:prstGeom>
        </p:spPr>
      </p:pic>
    </p:spTree>
    <p:extLst>
      <p:ext uri="{BB962C8B-B14F-4D97-AF65-F5344CB8AC3E}">
        <p14:creationId xmlns:p14="http://schemas.microsoft.com/office/powerpoint/2010/main" val="70884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4">
          <a:extLst>
            <a:ext uri="{FF2B5EF4-FFF2-40B4-BE49-F238E27FC236}">
              <a16:creationId xmlns:a16="http://schemas.microsoft.com/office/drawing/2014/main" id="{BA83304F-FFBB-B53C-D4AB-37019C31D9D4}"/>
            </a:ext>
          </a:extLst>
        </p:cNvPr>
        <p:cNvGrpSpPr/>
        <p:nvPr/>
      </p:nvGrpSpPr>
      <p:grpSpPr>
        <a:xfrm>
          <a:off x="0" y="0"/>
          <a:ext cx="0" cy="0"/>
          <a:chOff x="0" y="0"/>
          <a:chExt cx="0" cy="0"/>
        </a:xfrm>
      </p:grpSpPr>
      <p:sp>
        <p:nvSpPr>
          <p:cNvPr id="885" name="Google Shape;885;p35">
            <a:extLst>
              <a:ext uri="{FF2B5EF4-FFF2-40B4-BE49-F238E27FC236}">
                <a16:creationId xmlns:a16="http://schemas.microsoft.com/office/drawing/2014/main" id="{6BFFC8F1-297C-B9F5-E65B-D4B506027E57}"/>
              </a:ext>
            </a:extLst>
          </p:cNvPr>
          <p:cNvSpPr txBox="1">
            <a:spLocks noGrp="1"/>
          </p:cNvSpPr>
          <p:nvPr>
            <p:ph type="title"/>
          </p:nvPr>
        </p:nvSpPr>
        <p:spPr>
          <a:xfrm>
            <a:off x="1078230" y="2218553"/>
            <a:ext cx="6987540" cy="17618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¿CÓMO SE DA EL PROBLEMA?</a:t>
            </a:r>
            <a:endParaRPr/>
          </a:p>
        </p:txBody>
      </p:sp>
      <p:sp>
        <p:nvSpPr>
          <p:cNvPr id="886" name="Google Shape;886;p35">
            <a:extLst>
              <a:ext uri="{FF2B5EF4-FFF2-40B4-BE49-F238E27FC236}">
                <a16:creationId xmlns:a16="http://schemas.microsoft.com/office/drawing/2014/main" id="{983A02B5-E985-16B3-0245-ED653A4F62BD}"/>
              </a:ext>
            </a:extLst>
          </p:cNvPr>
          <p:cNvSpPr txBox="1">
            <a:spLocks noGrp="1"/>
          </p:cNvSpPr>
          <p:nvPr>
            <p:ph type="title" idx="2"/>
          </p:nvPr>
        </p:nvSpPr>
        <p:spPr>
          <a:xfrm>
            <a:off x="3824625" y="1163052"/>
            <a:ext cx="149475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02</a:t>
            </a:r>
            <a:endParaRPr>
              <a:solidFill>
                <a:schemeClr val="bg2"/>
              </a:solidFill>
            </a:endParaRPr>
          </a:p>
        </p:txBody>
      </p:sp>
    </p:spTree>
    <p:extLst>
      <p:ext uri="{BB962C8B-B14F-4D97-AF65-F5344CB8AC3E}">
        <p14:creationId xmlns:p14="http://schemas.microsoft.com/office/powerpoint/2010/main" val="171431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CBC59-7D9D-8D0B-82D7-6BB1E046CC03}"/>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F6474F80-1611-268A-2B0C-EC56336CBA6C}"/>
              </a:ext>
            </a:extLst>
          </p:cNvPr>
          <p:cNvSpPr>
            <a:spLocks noGrp="1"/>
          </p:cNvSpPr>
          <p:nvPr>
            <p:ph type="body" idx="1"/>
          </p:nvPr>
        </p:nvSpPr>
        <p:spPr>
          <a:xfrm>
            <a:off x="451059" y="235831"/>
            <a:ext cx="7466859" cy="4906325"/>
          </a:xfrm>
        </p:spPr>
        <p:txBody>
          <a:bodyPr/>
          <a:lstStyle/>
          <a:p>
            <a:pPr marL="133350" indent="0" algn="just">
              <a:buNone/>
            </a:pPr>
            <a:r>
              <a:rPr lang="en" sz="1600" dirty="0"/>
              <a:t>Los </a:t>
            </a:r>
            <a:r>
              <a:rPr lang="en" sz="1600" dirty="0" err="1"/>
              <a:t>problemas</a:t>
            </a:r>
            <a:r>
              <a:rPr lang="en" sz="1600" dirty="0"/>
              <a:t> de </a:t>
            </a:r>
            <a:r>
              <a:rPr lang="en" sz="1600" dirty="0" err="1"/>
              <a:t>ruido</a:t>
            </a:r>
            <a:r>
              <a:rPr lang="en" sz="1600" dirty="0"/>
              <a:t> se </a:t>
            </a:r>
            <a:r>
              <a:rPr lang="en" sz="1600" dirty="0" err="1"/>
              <a:t>puede</a:t>
            </a:r>
            <a:r>
              <a:rPr lang="en" sz="1600" dirty="0"/>
              <a:t> </a:t>
            </a:r>
            <a:r>
              <a:rPr lang="en" sz="1600" dirty="0" err="1"/>
              <a:t>dar</a:t>
            </a:r>
            <a:r>
              <a:rPr lang="en" sz="1600" dirty="0"/>
              <a:t> </a:t>
            </a:r>
            <a:r>
              <a:rPr lang="en" sz="1600" dirty="0" err="1"/>
              <a:t>por</a:t>
            </a:r>
            <a:r>
              <a:rPr lang="en" sz="1600" dirty="0"/>
              <a:t> </a:t>
            </a:r>
            <a:r>
              <a:rPr lang="en" sz="1600" dirty="0" err="1"/>
              <a:t>causas</a:t>
            </a:r>
            <a:r>
              <a:rPr lang="en" sz="1600" dirty="0"/>
              <a:t> </a:t>
            </a:r>
            <a:r>
              <a:rPr lang="en" sz="1600" dirty="0" err="1"/>
              <a:t>internas</a:t>
            </a:r>
            <a:r>
              <a:rPr lang="en" sz="1600" dirty="0"/>
              <a:t> o </a:t>
            </a:r>
            <a:r>
              <a:rPr lang="en" sz="1600" dirty="0" err="1"/>
              <a:t>externas</a:t>
            </a:r>
            <a:r>
              <a:rPr lang="en" sz="1600" dirty="0"/>
              <a:t>.</a:t>
            </a:r>
          </a:p>
          <a:p>
            <a:pPr marL="133350" indent="0" algn="just">
              <a:buNone/>
            </a:pPr>
            <a:endParaRPr lang="en" sz="1600" dirty="0"/>
          </a:p>
          <a:p>
            <a:pPr marL="133350" indent="0" algn="just">
              <a:buNone/>
            </a:pPr>
            <a:r>
              <a:rPr lang="en" sz="1600" b="1" dirty="0" err="1"/>
              <a:t>Problemas</a:t>
            </a:r>
            <a:r>
              <a:rPr lang="en" sz="1600" b="1" dirty="0"/>
              <a:t> </a:t>
            </a:r>
            <a:r>
              <a:rPr lang="en" sz="1600" b="1" dirty="0" err="1"/>
              <a:t>internos</a:t>
            </a:r>
            <a:r>
              <a:rPr lang="en" sz="1600" dirty="0"/>
              <a:t>: Este </a:t>
            </a:r>
            <a:r>
              <a:rPr lang="en" sz="1600" dirty="0" err="1"/>
              <a:t>problema</a:t>
            </a:r>
            <a:r>
              <a:rPr lang="en" sz="1600" dirty="0"/>
              <a:t> de </a:t>
            </a:r>
            <a:r>
              <a:rPr lang="en" sz="1600" dirty="0" err="1"/>
              <a:t>ruido</a:t>
            </a:r>
            <a:r>
              <a:rPr lang="en" sz="1600" dirty="0"/>
              <a:t> se genera </a:t>
            </a:r>
            <a:r>
              <a:rPr lang="en" sz="1600" dirty="0" err="1"/>
              <a:t>dentro</a:t>
            </a:r>
            <a:r>
              <a:rPr lang="en" sz="1600" dirty="0"/>
              <a:t> de </a:t>
            </a:r>
            <a:r>
              <a:rPr lang="en" sz="1600" dirty="0" err="1"/>
              <a:t>los</a:t>
            </a:r>
            <a:r>
              <a:rPr lang="en" sz="1600" dirty="0"/>
              <a:t> </a:t>
            </a:r>
            <a:r>
              <a:rPr lang="en" sz="1600" dirty="0" err="1"/>
              <a:t>componentes</a:t>
            </a:r>
            <a:r>
              <a:rPr lang="en" sz="1600" dirty="0"/>
              <a:t> del </a:t>
            </a:r>
            <a:r>
              <a:rPr lang="en" sz="1600" dirty="0" err="1"/>
              <a:t>sistema</a:t>
            </a:r>
            <a:r>
              <a:rPr lang="en" sz="1600" dirty="0"/>
              <a:t> de </a:t>
            </a:r>
            <a:r>
              <a:rPr lang="en" sz="1600" dirty="0" err="1"/>
              <a:t>comunicación</a:t>
            </a:r>
            <a:r>
              <a:rPr lang="en" sz="1600" dirty="0"/>
              <a:t>.</a:t>
            </a:r>
          </a:p>
          <a:p>
            <a:pPr marL="133350" indent="0" algn="just">
              <a:buNone/>
            </a:pPr>
            <a:endParaRPr lang="en" sz="1600" dirty="0"/>
          </a:p>
          <a:p>
            <a:pPr marL="419100" indent="-285750" algn="just"/>
            <a:r>
              <a:rPr lang="en" sz="1600" dirty="0"/>
              <a:t>Ruido térmico (o Johnson-Nyquist): Es el tipo de ruido más común y se debe al movimiento aleatorio y caótico de los electrones dentro de un conductor. Este movimiento genera fluctuaciones de voltaje que se manifiestan como ruido. </a:t>
            </a:r>
            <a:endParaRPr lang="en" dirty="0"/>
          </a:p>
        </p:txBody>
      </p:sp>
      <p:pic>
        <p:nvPicPr>
          <p:cNvPr id="7" name="Imagen 6" descr="Teleinformatica: Señales de Ruido y Sus Caracteristicas">
            <a:extLst>
              <a:ext uri="{FF2B5EF4-FFF2-40B4-BE49-F238E27FC236}">
                <a16:creationId xmlns:a16="http://schemas.microsoft.com/office/drawing/2014/main" id="{E7468C09-C8F2-1071-CF1B-2C9D076166ED}"/>
              </a:ext>
            </a:extLst>
          </p:cNvPr>
          <p:cNvPicPr>
            <a:picLocks noChangeAspect="1"/>
          </p:cNvPicPr>
          <p:nvPr/>
        </p:nvPicPr>
        <p:blipFill>
          <a:blip r:embed="rId2"/>
          <a:stretch>
            <a:fillRect/>
          </a:stretch>
        </p:blipFill>
        <p:spPr>
          <a:xfrm>
            <a:off x="2530365" y="2691332"/>
            <a:ext cx="3314699" cy="20862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1725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F345C-1376-5BCA-9013-88497EB9DFBA}"/>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B99090EC-2FCB-B852-D46D-DB17427837D1}"/>
              </a:ext>
            </a:extLst>
          </p:cNvPr>
          <p:cNvSpPr>
            <a:spLocks noGrp="1"/>
          </p:cNvSpPr>
          <p:nvPr>
            <p:ph type="body" idx="1"/>
          </p:nvPr>
        </p:nvSpPr>
        <p:spPr>
          <a:xfrm>
            <a:off x="451059" y="235831"/>
            <a:ext cx="7466859" cy="4906325"/>
          </a:xfrm>
        </p:spPr>
        <p:txBody>
          <a:bodyPr/>
          <a:lstStyle/>
          <a:p>
            <a:pPr marL="419100" indent="-285750" algn="just"/>
            <a:r>
              <a:rPr lang="en" sz="1600" dirty="0" err="1"/>
              <a:t>Ruido</a:t>
            </a:r>
            <a:r>
              <a:rPr lang="en" sz="1600" dirty="0"/>
              <a:t> de </a:t>
            </a:r>
            <a:r>
              <a:rPr lang="en" sz="1600" dirty="0" err="1"/>
              <a:t>disparo</a:t>
            </a:r>
            <a:r>
              <a:rPr lang="en" sz="1600" dirty="0"/>
              <a:t> (o shot noise): </a:t>
            </a:r>
            <a:r>
              <a:rPr lang="en" sz="1600" dirty="0" err="1"/>
              <a:t>Ocurre</a:t>
            </a:r>
            <a:r>
              <a:rPr lang="en" sz="1600" dirty="0"/>
              <a:t> </a:t>
            </a:r>
            <a:r>
              <a:rPr lang="en" sz="1600" dirty="0" err="1"/>
              <a:t>en</a:t>
            </a:r>
            <a:r>
              <a:rPr lang="en" sz="1600" dirty="0"/>
              <a:t> </a:t>
            </a:r>
            <a:r>
              <a:rPr lang="en" sz="1600" dirty="0" err="1"/>
              <a:t>dispositivos</a:t>
            </a:r>
            <a:r>
              <a:rPr lang="en" sz="1600" dirty="0"/>
              <a:t> </a:t>
            </a:r>
            <a:r>
              <a:rPr lang="en" sz="1600" dirty="0" err="1"/>
              <a:t>semiconductores</a:t>
            </a:r>
            <a:r>
              <a:rPr lang="en" sz="1600" dirty="0"/>
              <a:t> (</a:t>
            </a:r>
            <a:r>
              <a:rPr lang="en" sz="1600" dirty="0" err="1"/>
              <a:t>como</a:t>
            </a:r>
            <a:r>
              <a:rPr lang="en" sz="1600" dirty="0"/>
              <a:t> </a:t>
            </a:r>
            <a:r>
              <a:rPr lang="en" sz="1600" dirty="0" err="1"/>
              <a:t>transistores</a:t>
            </a:r>
            <a:r>
              <a:rPr lang="en" sz="1600" dirty="0"/>
              <a:t> o </a:t>
            </a:r>
            <a:r>
              <a:rPr lang="en" sz="1600" dirty="0" err="1"/>
              <a:t>diodos</a:t>
            </a:r>
            <a:r>
              <a:rPr lang="en" sz="1600" dirty="0"/>
              <a:t>) </a:t>
            </a:r>
            <a:r>
              <a:rPr lang="en" sz="1600" dirty="0" err="1"/>
              <a:t>cuando</a:t>
            </a:r>
            <a:r>
              <a:rPr lang="en" sz="1600" dirty="0"/>
              <a:t> </a:t>
            </a:r>
            <a:r>
              <a:rPr lang="en" sz="1600" dirty="0" err="1"/>
              <a:t>los</a:t>
            </a:r>
            <a:r>
              <a:rPr lang="en" sz="1600" dirty="0"/>
              <a:t> </a:t>
            </a:r>
            <a:r>
              <a:rPr lang="en" sz="1600" dirty="0" err="1"/>
              <a:t>portadores</a:t>
            </a:r>
            <a:r>
              <a:rPr lang="en" sz="1600" dirty="0"/>
              <a:t> de carga (</a:t>
            </a:r>
            <a:r>
              <a:rPr lang="en" sz="1600" dirty="0" err="1"/>
              <a:t>electrones</a:t>
            </a:r>
            <a:r>
              <a:rPr lang="en" sz="1600" dirty="0"/>
              <a:t> y </a:t>
            </a:r>
            <a:r>
              <a:rPr lang="en" sz="1600" dirty="0" err="1"/>
              <a:t>huecos</a:t>
            </a:r>
            <a:r>
              <a:rPr lang="en" sz="1600" dirty="0"/>
              <a:t>) </a:t>
            </a:r>
            <a:r>
              <a:rPr lang="en" sz="1600" dirty="0" err="1"/>
              <a:t>cruzan</a:t>
            </a:r>
            <a:r>
              <a:rPr lang="en" sz="1600" dirty="0"/>
              <a:t> </a:t>
            </a:r>
            <a:r>
              <a:rPr lang="en" sz="1600" dirty="0" err="1"/>
              <a:t>una</a:t>
            </a:r>
            <a:r>
              <a:rPr lang="en" sz="1600" dirty="0"/>
              <a:t> barrera de </a:t>
            </a:r>
            <a:r>
              <a:rPr lang="en" sz="1600" dirty="0" err="1"/>
              <a:t>potencial</a:t>
            </a:r>
            <a:r>
              <a:rPr lang="en" sz="1600" dirty="0"/>
              <a:t> de </a:t>
            </a:r>
            <a:r>
              <a:rPr lang="en" sz="1600" dirty="0" err="1"/>
              <a:t>manera</a:t>
            </a:r>
            <a:r>
              <a:rPr lang="en" sz="1600" dirty="0"/>
              <a:t> </a:t>
            </a:r>
            <a:r>
              <a:rPr lang="en" sz="1600" dirty="0" err="1"/>
              <a:t>discreta</a:t>
            </a:r>
            <a:r>
              <a:rPr lang="en" sz="1600" dirty="0"/>
              <a:t> y </a:t>
            </a:r>
            <a:r>
              <a:rPr lang="en" sz="1600" dirty="0" err="1"/>
              <a:t>aleatoria</a:t>
            </a:r>
            <a:r>
              <a:rPr lang="en" sz="1600" dirty="0"/>
              <a:t>. </a:t>
            </a:r>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endParaRPr lang="en" sz="1600" dirty="0"/>
          </a:p>
          <a:p>
            <a:pPr marL="419100" indent="-285750" algn="just"/>
            <a:r>
              <a:rPr lang="en" sz="1600" dirty="0" err="1"/>
              <a:t>Ruido</a:t>
            </a:r>
            <a:r>
              <a:rPr lang="en" sz="1600" dirty="0"/>
              <a:t> de </a:t>
            </a:r>
            <a:r>
              <a:rPr lang="en" sz="1600" dirty="0" err="1"/>
              <a:t>intermodulación</a:t>
            </a:r>
            <a:r>
              <a:rPr lang="en" sz="1600" dirty="0"/>
              <a:t>: Se produce </a:t>
            </a:r>
            <a:r>
              <a:rPr lang="en" sz="1600" dirty="0" err="1"/>
              <a:t>cuando</a:t>
            </a:r>
            <a:r>
              <a:rPr lang="en" sz="1600" dirty="0"/>
              <a:t> dos o </a:t>
            </a:r>
            <a:r>
              <a:rPr lang="en" sz="1600" dirty="0" err="1"/>
              <a:t>más</a:t>
            </a:r>
            <a:r>
              <a:rPr lang="en" sz="1600" dirty="0"/>
              <a:t> </a:t>
            </a:r>
            <a:r>
              <a:rPr lang="en" sz="1600" dirty="0" err="1"/>
              <a:t>señales</a:t>
            </a:r>
            <a:r>
              <a:rPr lang="en" sz="1600" dirty="0"/>
              <a:t> de </a:t>
            </a:r>
            <a:r>
              <a:rPr lang="en" sz="1600" dirty="0" err="1"/>
              <a:t>diferentes</a:t>
            </a:r>
            <a:r>
              <a:rPr lang="en" sz="1600" dirty="0"/>
              <a:t> </a:t>
            </a:r>
            <a:r>
              <a:rPr lang="en" sz="1600" dirty="0" err="1"/>
              <a:t>frecuencias</a:t>
            </a:r>
            <a:r>
              <a:rPr lang="en" sz="1600" dirty="0"/>
              <a:t> se </a:t>
            </a:r>
            <a:r>
              <a:rPr lang="en" sz="1600" dirty="0" err="1"/>
              <a:t>mezclan</a:t>
            </a:r>
            <a:r>
              <a:rPr lang="en" sz="1600" dirty="0"/>
              <a:t> </a:t>
            </a:r>
            <a:r>
              <a:rPr lang="en" sz="1600" dirty="0" err="1"/>
              <a:t>en</a:t>
            </a:r>
            <a:r>
              <a:rPr lang="en" sz="1600" dirty="0"/>
              <a:t> un </a:t>
            </a:r>
            <a:r>
              <a:rPr lang="en" sz="1600" dirty="0" err="1"/>
              <a:t>componente</a:t>
            </a:r>
            <a:r>
              <a:rPr lang="en" sz="1600" dirty="0"/>
              <a:t> no lineal (</a:t>
            </a:r>
            <a:r>
              <a:rPr lang="en" sz="1600" dirty="0" err="1"/>
              <a:t>como</a:t>
            </a:r>
            <a:r>
              <a:rPr lang="en" sz="1600" dirty="0"/>
              <a:t> un </a:t>
            </a:r>
            <a:r>
              <a:rPr lang="en" sz="1600" dirty="0" err="1"/>
              <a:t>amplificador</a:t>
            </a:r>
            <a:r>
              <a:rPr lang="en" sz="1600" dirty="0"/>
              <a:t>).</a:t>
            </a:r>
          </a:p>
          <a:p>
            <a:pPr marL="419100" indent="-285750" algn="just"/>
            <a:endParaRPr lang="en" sz="1600" dirty="0"/>
          </a:p>
        </p:txBody>
      </p:sp>
      <p:pic>
        <p:nvPicPr>
          <p:cNvPr id="7" name="Imagen 6" descr="Interfaz de usuario gráfica, Texto&#10;&#10;El contenido generado por IA puede ser incorrecto.">
            <a:extLst>
              <a:ext uri="{FF2B5EF4-FFF2-40B4-BE49-F238E27FC236}">
                <a16:creationId xmlns:a16="http://schemas.microsoft.com/office/drawing/2014/main" id="{F2F4D2F3-200A-E589-3269-6B0B38321236}"/>
              </a:ext>
            </a:extLst>
          </p:cNvPr>
          <p:cNvPicPr>
            <a:picLocks noChangeAspect="1"/>
          </p:cNvPicPr>
          <p:nvPr/>
        </p:nvPicPr>
        <p:blipFill>
          <a:blip r:embed="rId2"/>
          <a:stretch>
            <a:fillRect/>
          </a:stretch>
        </p:blipFill>
        <p:spPr>
          <a:xfrm>
            <a:off x="1978283" y="3359533"/>
            <a:ext cx="4876800" cy="1971675"/>
          </a:xfrm>
          <a:prstGeom prst="rect">
            <a:avLst/>
          </a:prstGeom>
        </p:spPr>
      </p:pic>
      <p:pic>
        <p:nvPicPr>
          <p:cNvPr id="8" name="Imagen 7" descr="Imagen que contiene Escala de tiempo&#10;&#10;El contenido generado por IA puede ser incorrecto.">
            <a:extLst>
              <a:ext uri="{FF2B5EF4-FFF2-40B4-BE49-F238E27FC236}">
                <a16:creationId xmlns:a16="http://schemas.microsoft.com/office/drawing/2014/main" id="{DD574270-1A33-57EF-DDD5-F5EFE0A33791}"/>
              </a:ext>
            </a:extLst>
          </p:cNvPr>
          <p:cNvPicPr>
            <a:picLocks noChangeAspect="1"/>
          </p:cNvPicPr>
          <p:nvPr/>
        </p:nvPicPr>
        <p:blipFill>
          <a:blip r:embed="rId3"/>
          <a:stretch>
            <a:fillRect/>
          </a:stretch>
        </p:blipFill>
        <p:spPr>
          <a:xfrm>
            <a:off x="2533650" y="1285383"/>
            <a:ext cx="3485493" cy="15578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339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1BA15-F740-1913-59CA-49DC14D10D64}"/>
            </a:ext>
          </a:extLst>
        </p:cNvPr>
        <p:cNvGrpSpPr/>
        <p:nvPr/>
      </p:nvGrpSpPr>
      <p:grpSpPr>
        <a:xfrm>
          <a:off x="0" y="0"/>
          <a:ext cx="0" cy="0"/>
          <a:chOff x="0" y="0"/>
          <a:chExt cx="0" cy="0"/>
        </a:xfrm>
      </p:grpSpPr>
      <p:sp>
        <p:nvSpPr>
          <p:cNvPr id="6" name="Marcador de texto 5">
            <a:extLst>
              <a:ext uri="{FF2B5EF4-FFF2-40B4-BE49-F238E27FC236}">
                <a16:creationId xmlns:a16="http://schemas.microsoft.com/office/drawing/2014/main" id="{9FF9D18E-6108-0514-09E2-AF3F3BCEAB2F}"/>
              </a:ext>
            </a:extLst>
          </p:cNvPr>
          <p:cNvSpPr>
            <a:spLocks noGrp="1"/>
          </p:cNvSpPr>
          <p:nvPr>
            <p:ph type="body" idx="1"/>
          </p:nvPr>
        </p:nvSpPr>
        <p:spPr>
          <a:xfrm>
            <a:off x="451059" y="235831"/>
            <a:ext cx="7466859" cy="4906325"/>
          </a:xfrm>
        </p:spPr>
        <p:txBody>
          <a:bodyPr/>
          <a:lstStyle/>
          <a:p>
            <a:pPr marL="133350" indent="0" algn="just">
              <a:buNone/>
            </a:pPr>
            <a:r>
              <a:rPr lang="en" sz="1600" b="1" dirty="0"/>
              <a:t>Problemas Externos</a:t>
            </a:r>
            <a:r>
              <a:rPr lang="en" sz="1600" dirty="0"/>
              <a:t>: Este problema se origina fuera de los componentes de la red y llega al sistema de comunicación a través de acoplamiento inductivo, capacitivo o radiado</a:t>
            </a:r>
          </a:p>
          <a:p>
            <a:pPr marL="133350" indent="0" algn="just">
              <a:buNone/>
            </a:pPr>
            <a:endParaRPr lang="en" sz="1600" dirty="0"/>
          </a:p>
          <a:p>
            <a:pPr marL="419100" indent="-285750" algn="just"/>
            <a:r>
              <a:rPr lang="en" sz="1600" dirty="0" err="1"/>
              <a:t>Interferencia</a:t>
            </a:r>
            <a:r>
              <a:rPr lang="en" sz="1600" dirty="0"/>
              <a:t> </a:t>
            </a:r>
            <a:r>
              <a:rPr lang="en" sz="1600" dirty="0" err="1"/>
              <a:t>electromagnética</a:t>
            </a:r>
            <a:r>
              <a:rPr lang="en" sz="1600" dirty="0"/>
              <a:t> (EMI): Es </a:t>
            </a:r>
            <a:r>
              <a:rPr lang="en" sz="1600" dirty="0" err="1"/>
              <a:t>una</a:t>
            </a:r>
            <a:r>
              <a:rPr lang="en" sz="1600" dirty="0"/>
              <a:t> forma de </a:t>
            </a:r>
            <a:r>
              <a:rPr lang="en" sz="1600" dirty="0" err="1"/>
              <a:t>ruido</a:t>
            </a:r>
            <a:r>
              <a:rPr lang="en" sz="1600" dirty="0"/>
              <a:t> que se genera </a:t>
            </a:r>
            <a:r>
              <a:rPr lang="en" sz="1600" dirty="0" err="1"/>
              <a:t>por</a:t>
            </a:r>
            <a:r>
              <a:rPr lang="en" sz="1600" dirty="0"/>
              <a:t> campos </a:t>
            </a:r>
            <a:r>
              <a:rPr lang="en" sz="1600" dirty="0" err="1"/>
              <a:t>electromagnéticos</a:t>
            </a:r>
            <a:r>
              <a:rPr lang="en" sz="1600" dirty="0"/>
              <a:t> </a:t>
            </a:r>
            <a:r>
              <a:rPr lang="en" sz="1600" dirty="0" err="1"/>
              <a:t>externos</a:t>
            </a:r>
            <a:r>
              <a:rPr lang="en" sz="1600" dirty="0"/>
              <a:t> que se </a:t>
            </a:r>
            <a:r>
              <a:rPr lang="en" sz="1600" dirty="0" err="1"/>
              <a:t>acoplan</a:t>
            </a:r>
            <a:r>
              <a:rPr lang="en" sz="1600" dirty="0"/>
              <a:t> al </a:t>
            </a:r>
            <a:r>
              <a:rPr lang="en" sz="1600" dirty="0" err="1"/>
              <a:t>cableado</a:t>
            </a:r>
            <a:r>
              <a:rPr lang="en" sz="1600" dirty="0"/>
              <a:t> de la red. Puede ser </a:t>
            </a:r>
            <a:r>
              <a:rPr lang="en" sz="1600" dirty="0" err="1"/>
              <a:t>causada</a:t>
            </a:r>
            <a:r>
              <a:rPr lang="en" sz="1600" dirty="0"/>
              <a:t> </a:t>
            </a:r>
            <a:r>
              <a:rPr lang="en" sz="1600" dirty="0" err="1"/>
              <a:t>por</a:t>
            </a:r>
            <a:r>
              <a:rPr lang="en" sz="1600" dirty="0"/>
              <a:t> </a:t>
            </a:r>
            <a:r>
              <a:rPr lang="en" sz="1600" dirty="0" err="1"/>
              <a:t>motores</a:t>
            </a:r>
            <a:r>
              <a:rPr lang="en" sz="1600" dirty="0"/>
              <a:t> </a:t>
            </a:r>
            <a:r>
              <a:rPr lang="en" sz="1600" dirty="0" err="1"/>
              <a:t>eléctricos</a:t>
            </a:r>
            <a:r>
              <a:rPr lang="en" sz="1600" dirty="0"/>
              <a:t>, </a:t>
            </a:r>
            <a:r>
              <a:rPr lang="en" sz="1600" dirty="0" err="1"/>
              <a:t>transformadores</a:t>
            </a:r>
            <a:r>
              <a:rPr lang="en" sz="1600" dirty="0"/>
              <a:t>, </a:t>
            </a:r>
            <a:r>
              <a:rPr lang="en" sz="1600" dirty="0" err="1"/>
              <a:t>fluorescentes</a:t>
            </a:r>
            <a:r>
              <a:rPr lang="en" sz="1600" dirty="0"/>
              <a:t>, y </a:t>
            </a:r>
            <a:r>
              <a:rPr lang="en" sz="1600" dirty="0" err="1"/>
              <a:t>otras</a:t>
            </a:r>
            <a:r>
              <a:rPr lang="en" sz="1600" dirty="0"/>
              <a:t> </a:t>
            </a:r>
            <a:r>
              <a:rPr lang="en" sz="1600" dirty="0" err="1"/>
              <a:t>fuentes</a:t>
            </a:r>
            <a:r>
              <a:rPr lang="en" sz="1600" dirty="0"/>
              <a:t> de </a:t>
            </a:r>
            <a:r>
              <a:rPr lang="en" sz="1600" dirty="0" err="1"/>
              <a:t>energía</a:t>
            </a:r>
            <a:r>
              <a:rPr lang="en" sz="1600" dirty="0"/>
              <a:t>.</a:t>
            </a:r>
            <a:endParaRPr lang="en" dirty="0"/>
          </a:p>
        </p:txBody>
      </p:sp>
      <p:pic>
        <p:nvPicPr>
          <p:cNvPr id="2" name="Imagen 1" descr="Diagrama&#10;&#10;El contenido generado por IA puede ser incorrecto.">
            <a:extLst>
              <a:ext uri="{FF2B5EF4-FFF2-40B4-BE49-F238E27FC236}">
                <a16:creationId xmlns:a16="http://schemas.microsoft.com/office/drawing/2014/main" id="{226C9258-E95F-283B-00E3-05EB5270199F}"/>
              </a:ext>
            </a:extLst>
          </p:cNvPr>
          <p:cNvPicPr>
            <a:picLocks noChangeAspect="1"/>
          </p:cNvPicPr>
          <p:nvPr/>
        </p:nvPicPr>
        <p:blipFill>
          <a:blip r:embed="rId2"/>
          <a:stretch>
            <a:fillRect/>
          </a:stretch>
        </p:blipFill>
        <p:spPr>
          <a:xfrm>
            <a:off x="2088931" y="2688143"/>
            <a:ext cx="4187716" cy="18561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25141171"/>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50DDE3A28C5654B84DD80DF939081B8" ma:contentTypeVersion="17" ma:contentTypeDescription="Crear nuevo documento." ma:contentTypeScope="" ma:versionID="84d62a23a579cfa5ad2242a77ba955ea">
  <xsd:schema xmlns:xsd="http://www.w3.org/2001/XMLSchema" xmlns:xs="http://www.w3.org/2001/XMLSchema" xmlns:p="http://schemas.microsoft.com/office/2006/metadata/properties" xmlns:ns3="9da76f68-e25a-4544-a5a5-6aa39123259f" xmlns:ns4="8c3db56a-2ec3-4c44-beff-0fafdbc0abf0" targetNamespace="http://schemas.microsoft.com/office/2006/metadata/properties" ma:root="true" ma:fieldsID="fe00b6a62698eacee9673781ca1c09c9" ns3:_="" ns4:_="">
    <xsd:import namespace="9da76f68-e25a-4544-a5a5-6aa39123259f"/>
    <xsd:import namespace="8c3db56a-2ec3-4c44-beff-0fafdbc0abf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_activity" minOccurs="0"/>
                <xsd:element ref="ns4:MediaServiceObjectDetectorVersions" minOccurs="0"/>
                <xsd:element ref="ns4:MediaServiceSystemTags" minOccurs="0"/>
                <xsd:element ref="ns4:MediaLengthInSecond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a76f68-e25a-4544-a5a5-6aa39123259f"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3db56a-2ec3-4c44-beff-0fafdbc0abf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c3db56a-2ec3-4c44-beff-0fafdbc0abf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9B1098-20C3-4E50-B824-ED079E2C1116}">
  <ds:schemaRefs>
    <ds:schemaRef ds:uri="8c3db56a-2ec3-4c44-beff-0fafdbc0abf0"/>
    <ds:schemaRef ds:uri="9da76f68-e25a-4544-a5a5-6aa3912325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BBF1CB-F61D-4E51-A1B2-84DC850B7754}">
  <ds:schemaRef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8c3db56a-2ec3-4c44-beff-0fafdbc0abf0"/>
    <ds:schemaRef ds:uri="9da76f68-e25a-4544-a5a5-6aa39123259f"/>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69C67373-F2E9-4DFA-BFB3-E70E5269CB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TotalTime>
  <Words>1199</Words>
  <Application>Microsoft Office PowerPoint</Application>
  <PresentationFormat>Presentación en pantalla (16:9)</PresentationFormat>
  <Paragraphs>115</Paragraphs>
  <Slides>26</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Palanquin Dark</vt:lpstr>
      <vt:lpstr>Roboto</vt:lpstr>
      <vt:lpstr>Fredoka One</vt:lpstr>
      <vt:lpstr>Orbitron</vt:lpstr>
      <vt:lpstr>Arial</vt:lpstr>
      <vt:lpstr>The Evolution of Invention in Canada Thesis by Slidesgo</vt:lpstr>
      <vt:lpstr>Problema de comunicación en redes por ruido</vt:lpstr>
      <vt:lpstr>CONTENIDO</vt:lpstr>
      <vt:lpstr>DEFINICIÓN DEL PROBLEMA</vt:lpstr>
      <vt:lpstr>Presentación de PowerPoint</vt:lpstr>
      <vt:lpstr>Presentación de PowerPoint</vt:lpstr>
      <vt:lpstr>¿CÓMO SE DA EL PROBLEMA?</vt:lpstr>
      <vt:lpstr>Presentación de PowerPoint</vt:lpstr>
      <vt:lpstr>Presentación de PowerPoint</vt:lpstr>
      <vt:lpstr>Presentación de PowerPoint</vt:lpstr>
      <vt:lpstr>Presentación de PowerPoint</vt:lpstr>
      <vt:lpstr>SOLUCIONES</vt:lpstr>
      <vt:lpstr>Soluciones</vt:lpstr>
      <vt:lpstr>Soluciones</vt:lpstr>
      <vt:lpstr>Soluciones</vt:lpstr>
      <vt:lpstr>Soluciones</vt:lpstr>
      <vt:lpstr>Soluciones</vt:lpstr>
      <vt:lpstr>Soluciones</vt:lpstr>
      <vt:lpstr>EJEMPLOS</vt:lpstr>
      <vt:lpstr>EJEMPLOS</vt:lpstr>
      <vt:lpstr>Ejemplos</vt:lpstr>
      <vt:lpstr>Ejemplos</vt:lpstr>
      <vt:lpstr>CONCLUSIONES</vt:lpstr>
      <vt:lpstr>CONCLUSIONES</vt:lpstr>
      <vt:lpstr>BIBLIOGRAFÍA</vt:lpstr>
      <vt:lpstr>BIBLIOGRAFÍA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Rene Ruiz Arauz</dc:creator>
  <cp:lastModifiedBy>RENE RUIZ</cp:lastModifiedBy>
  <cp:revision>2</cp:revision>
  <dcterms:modified xsi:type="dcterms:W3CDTF">2025-08-28T17:13:09Z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0x010100550DDE3A28C5654B84DD80DF939081B8</vt:lpwstr>
  </property>
</Properties>
</file>